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4"/>
  </p:notesMasterIdLst>
  <p:handoutMasterIdLst>
    <p:handoutMasterId r:id="rId25"/>
  </p:handoutMasterIdLst>
  <p:sldIdLst>
    <p:sldId id="272" r:id="rId5"/>
    <p:sldId id="297" r:id="rId6"/>
    <p:sldId id="298" r:id="rId7"/>
    <p:sldId id="299" r:id="rId8"/>
    <p:sldId id="300" r:id="rId9"/>
    <p:sldId id="301" r:id="rId10"/>
    <p:sldId id="302" r:id="rId11"/>
    <p:sldId id="305" r:id="rId12"/>
    <p:sldId id="304" r:id="rId13"/>
    <p:sldId id="306" r:id="rId14"/>
    <p:sldId id="307" r:id="rId15"/>
    <p:sldId id="309" r:id="rId16"/>
    <p:sldId id="310" r:id="rId17"/>
    <p:sldId id="311" r:id="rId18"/>
    <p:sldId id="308" r:id="rId19"/>
    <p:sldId id="312" r:id="rId20"/>
    <p:sldId id="313" r:id="rId21"/>
    <p:sldId id="314" r:id="rId22"/>
    <p:sldId id="315" r:id="rId2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just format 1 - Dekorfärg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0" autoAdjust="0"/>
    <p:restoredTop sz="94660"/>
  </p:normalViewPr>
  <p:slideViewPr>
    <p:cSldViewPr snapToGrid="0">
      <p:cViewPr varScale="1">
        <p:scale>
          <a:sx n="146" d="100"/>
          <a:sy n="146" d="100"/>
        </p:scale>
        <p:origin x="138"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Johansson" userId="738dd3c6-eaf6-44ac-9e20-03fc0804c365" providerId="ADAL" clId="{00826A71-E9EB-4BAC-B191-BBEB795A67CA}"/>
    <pc:docChg chg="undo custSel modSld">
      <pc:chgData name="Thomas Johansson" userId="738dd3c6-eaf6-44ac-9e20-03fc0804c365" providerId="ADAL" clId="{00826A71-E9EB-4BAC-B191-BBEB795A67CA}" dt="2024-09-05T09:39:44.779" v="27" actId="732"/>
      <pc:docMkLst>
        <pc:docMk/>
      </pc:docMkLst>
      <pc:sldChg chg="modSp mod">
        <pc:chgData name="Thomas Johansson" userId="738dd3c6-eaf6-44ac-9e20-03fc0804c365" providerId="ADAL" clId="{00826A71-E9EB-4BAC-B191-BBEB795A67CA}" dt="2024-09-05T09:39:44.779" v="27" actId="732"/>
        <pc:sldMkLst>
          <pc:docMk/>
          <pc:sldMk cId="159386436" sldId="309"/>
        </pc:sldMkLst>
        <pc:picChg chg="mod modCrop">
          <ac:chgData name="Thomas Johansson" userId="738dd3c6-eaf6-44ac-9e20-03fc0804c365" providerId="ADAL" clId="{00826A71-E9EB-4BAC-B191-BBEB795A67CA}" dt="2024-09-05T09:39:44.779" v="27" actId="732"/>
          <ac:picMkLst>
            <pc:docMk/>
            <pc:sldMk cId="159386436" sldId="309"/>
            <ac:picMk id="6" creationId="{B0AEBABE-25A7-E9CF-D15B-3756E8176A72}"/>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0D08AAA7-5D2D-382D-7A01-6A7EBE17A3A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DF260974-7908-80A7-17F0-0D0E825DDB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077014E-491C-479C-BC0A-2930F7C9AAF4}" type="datetimeFigureOut">
              <a:rPr lang="sv-SE" smtClean="0"/>
              <a:t>2024-09-05</a:t>
            </a:fld>
            <a:endParaRPr lang="sv-SE"/>
          </a:p>
        </p:txBody>
      </p:sp>
      <p:sp>
        <p:nvSpPr>
          <p:cNvPr id="4" name="Platshållare för sidfot 3">
            <a:extLst>
              <a:ext uri="{FF2B5EF4-FFF2-40B4-BE49-F238E27FC236}">
                <a16:creationId xmlns:a16="http://schemas.microsoft.com/office/drawing/2014/main" id="{3F49FF38-7C26-E480-5557-A934B5DF122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0BD7F986-308E-2931-BDCC-BD7BC3ED520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F46C035-4589-4C5D-8738-FFF93CA4F7B2}" type="slidenum">
              <a:rPr lang="sv-SE" smtClean="0"/>
              <a:t>‹#›</a:t>
            </a:fld>
            <a:endParaRPr lang="sv-SE"/>
          </a:p>
        </p:txBody>
      </p:sp>
    </p:spTree>
    <p:extLst>
      <p:ext uri="{BB962C8B-B14F-4D97-AF65-F5344CB8AC3E}">
        <p14:creationId xmlns:p14="http://schemas.microsoft.com/office/powerpoint/2010/main" val="35203342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CCAD3A-713D-4B4A-8465-A563286CAC13}" type="datetimeFigureOut">
              <a:rPr lang="sv-SE" smtClean="0"/>
              <a:t>2024-09-05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C6C299-4562-4360-A8E5-61CDC2819225}" type="slidenum">
              <a:rPr lang="sv-SE" smtClean="0"/>
              <a:t>‹#›</a:t>
            </a:fld>
            <a:endParaRPr lang="sv-SE"/>
          </a:p>
        </p:txBody>
      </p:sp>
    </p:spTree>
    <p:extLst>
      <p:ext uri="{BB962C8B-B14F-4D97-AF65-F5344CB8AC3E}">
        <p14:creationId xmlns:p14="http://schemas.microsoft.com/office/powerpoint/2010/main" val="3058572754"/>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8181BAA-975B-C92E-648F-673E55929306}"/>
              </a:ext>
            </a:extLst>
          </p:cNvPr>
          <p:cNvSpPr>
            <a:spLocks noGrp="1"/>
          </p:cNvSpPr>
          <p:nvPr>
            <p:ph type="ctrTitle"/>
          </p:nvPr>
        </p:nvSpPr>
        <p:spPr>
          <a:xfrm>
            <a:off x="1524000" y="1122363"/>
            <a:ext cx="9144000" cy="2387600"/>
          </a:xfrm>
        </p:spPr>
        <p:txBody>
          <a:bodyPr anchor="b"/>
          <a:lstStyle>
            <a:lvl1pPr algn="ctr">
              <a:defRPr sz="6000">
                <a:latin typeface="Nirmala Text" panose="020B0502040204020203" pitchFamily="34" charset="0"/>
                <a:ea typeface="Nirmala Text" panose="020B0502040204020203" pitchFamily="34" charset="0"/>
                <a:cs typeface="Nirmala Text" panose="020B0502040204020203" pitchFamily="34" charset="0"/>
              </a:defRPr>
            </a:lvl1pPr>
          </a:lstStyle>
          <a:p>
            <a:r>
              <a:rPr lang="sv-SE" dirty="0"/>
              <a:t>Klicka här för att ändra mall för rubrikformat</a:t>
            </a:r>
          </a:p>
        </p:txBody>
      </p:sp>
      <p:sp>
        <p:nvSpPr>
          <p:cNvPr id="3" name="Underrubrik 2">
            <a:extLst>
              <a:ext uri="{FF2B5EF4-FFF2-40B4-BE49-F238E27FC236}">
                <a16:creationId xmlns:a16="http://schemas.microsoft.com/office/drawing/2014/main" id="{9A69626D-12E8-7015-D266-86DCD99B3557}"/>
              </a:ext>
            </a:extLst>
          </p:cNvPr>
          <p:cNvSpPr>
            <a:spLocks noGrp="1"/>
          </p:cNvSpPr>
          <p:nvPr>
            <p:ph type="subTitle" idx="1"/>
          </p:nvPr>
        </p:nvSpPr>
        <p:spPr>
          <a:xfrm>
            <a:off x="1524000" y="3602038"/>
            <a:ext cx="9144000" cy="1655762"/>
          </a:xfrm>
        </p:spPr>
        <p:txBody>
          <a:bodyPr/>
          <a:lstStyle>
            <a:lvl1pPr marL="0" indent="0" algn="ctr">
              <a:buNone/>
              <a:defRPr sz="2400">
                <a:latin typeface="Nirmala Text" panose="020B0502040204020203" pitchFamily="34" charset="0"/>
                <a:ea typeface="Nirmala Text" panose="020B0502040204020203" pitchFamily="34" charset="0"/>
                <a:cs typeface="Nirmala Text"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mall för underrubrikformat</a:t>
            </a:r>
          </a:p>
        </p:txBody>
      </p:sp>
      <p:sp>
        <p:nvSpPr>
          <p:cNvPr id="4" name="Platshållare för datum 3">
            <a:extLst>
              <a:ext uri="{FF2B5EF4-FFF2-40B4-BE49-F238E27FC236}">
                <a16:creationId xmlns:a16="http://schemas.microsoft.com/office/drawing/2014/main" id="{10428C30-5CFC-72CD-C0B5-557825B9E8F9}"/>
              </a:ext>
            </a:extLst>
          </p:cNvPr>
          <p:cNvSpPr>
            <a:spLocks noGrp="1"/>
          </p:cNvSpPr>
          <p:nvPr>
            <p:ph type="dt" sz="half" idx="10"/>
          </p:nvPr>
        </p:nvSpPr>
        <p:spPr/>
        <p:txBody>
          <a:bodyPr/>
          <a:lstStyle/>
          <a:p>
            <a:r>
              <a:rPr lang="sv-SE"/>
              <a:t>2024-07-03</a:t>
            </a:r>
          </a:p>
        </p:txBody>
      </p:sp>
      <p:sp>
        <p:nvSpPr>
          <p:cNvPr id="5" name="Platshållare för sidfot 4">
            <a:extLst>
              <a:ext uri="{FF2B5EF4-FFF2-40B4-BE49-F238E27FC236}">
                <a16:creationId xmlns:a16="http://schemas.microsoft.com/office/drawing/2014/main" id="{70A0CD32-7C32-C253-A00F-83BB43093003}"/>
              </a:ext>
            </a:extLst>
          </p:cNvPr>
          <p:cNvSpPr>
            <a:spLocks noGrp="1"/>
          </p:cNvSpPr>
          <p:nvPr>
            <p:ph type="ftr" sz="quarter" idx="11"/>
          </p:nvPr>
        </p:nvSpPr>
        <p:spPr/>
        <p:txBody>
          <a:bodyPr/>
          <a:lstStyle/>
          <a:p>
            <a:r>
              <a:rPr lang="sv-SE"/>
              <a:t>ÅRSRAPPORT 2023</a:t>
            </a:r>
            <a:endParaRPr lang="sv-SE" dirty="0"/>
          </a:p>
        </p:txBody>
      </p:sp>
      <p:sp>
        <p:nvSpPr>
          <p:cNvPr id="6" name="Platshållare för bildnummer 5">
            <a:extLst>
              <a:ext uri="{FF2B5EF4-FFF2-40B4-BE49-F238E27FC236}">
                <a16:creationId xmlns:a16="http://schemas.microsoft.com/office/drawing/2014/main" id="{44DD8243-84B2-64CF-FE6A-B959BBCE7D1F}"/>
              </a:ext>
            </a:extLst>
          </p:cNvPr>
          <p:cNvSpPr>
            <a:spLocks noGrp="1"/>
          </p:cNvSpPr>
          <p:nvPr>
            <p:ph type="sldNum" sz="quarter" idx="12"/>
          </p:nvPr>
        </p:nvSpPr>
        <p:spPr/>
        <p:txBody>
          <a:bodyPr/>
          <a:lstStyle/>
          <a:p>
            <a:fld id="{2D537135-7AD0-406F-8FAB-3FBC050A0667}" type="slidenum">
              <a:rPr lang="sv-SE" smtClean="0"/>
              <a:t>‹#›</a:t>
            </a:fld>
            <a:endParaRPr lang="sv-SE" dirty="0"/>
          </a:p>
        </p:txBody>
      </p:sp>
    </p:spTree>
    <p:extLst>
      <p:ext uri="{BB962C8B-B14F-4D97-AF65-F5344CB8AC3E}">
        <p14:creationId xmlns:p14="http://schemas.microsoft.com/office/powerpoint/2010/main" val="92670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AC6A0B-FF91-3CC1-D77B-456BFA13F596}"/>
              </a:ext>
            </a:extLst>
          </p:cNvPr>
          <p:cNvSpPr>
            <a:spLocks noGrp="1"/>
          </p:cNvSpPr>
          <p:nvPr>
            <p:ph type="title"/>
          </p:nvPr>
        </p:nvSpPr>
        <p:spPr/>
        <p:txBody>
          <a:bodyPr/>
          <a:lstStyle>
            <a:lvl1pPr>
              <a:defRPr sz="4000">
                <a:latin typeface="Nirmala Text" panose="020B0502040204020203" pitchFamily="34" charset="0"/>
                <a:ea typeface="Nirmala Text" panose="020B0502040204020203" pitchFamily="34" charset="0"/>
                <a:cs typeface="Nirmala Text" panose="020B0502040204020203" pitchFamily="34" charset="0"/>
              </a:defRPr>
            </a:lvl1pPr>
          </a:lstStyle>
          <a:p>
            <a:r>
              <a:rPr lang="sv-SE" dirty="0"/>
              <a:t>Klicka här för att ändra mall för rubrikformat</a:t>
            </a:r>
          </a:p>
        </p:txBody>
      </p:sp>
      <p:sp>
        <p:nvSpPr>
          <p:cNvPr id="3" name="Platshållare för lodrät text 2">
            <a:extLst>
              <a:ext uri="{FF2B5EF4-FFF2-40B4-BE49-F238E27FC236}">
                <a16:creationId xmlns:a16="http://schemas.microsoft.com/office/drawing/2014/main" id="{156223BC-F2A6-113A-B4EF-872931455214}"/>
              </a:ext>
            </a:extLst>
          </p:cNvPr>
          <p:cNvSpPr>
            <a:spLocks noGrp="1"/>
          </p:cNvSpPr>
          <p:nvPr>
            <p:ph type="body" orient="vert" idx="1"/>
          </p:nvPr>
        </p:nvSpPr>
        <p:spPr/>
        <p:txBody>
          <a:bodyPr vert="eaVert"/>
          <a:lstStyle>
            <a:lvl1pPr>
              <a:defRPr>
                <a:latin typeface="Nirmala Text" panose="020B0502040204020203" pitchFamily="34" charset="0"/>
                <a:ea typeface="Nirmala Text" panose="020B0502040204020203" pitchFamily="34" charset="0"/>
                <a:cs typeface="Nirmala Text" panose="020B0502040204020203" pitchFamily="34" charset="0"/>
              </a:defRPr>
            </a:lvl1pPr>
            <a:lvl2pPr>
              <a:defRPr>
                <a:latin typeface="Nirmala Text" panose="020B0502040204020203" pitchFamily="34" charset="0"/>
                <a:ea typeface="Nirmala Text" panose="020B0502040204020203" pitchFamily="34" charset="0"/>
                <a:cs typeface="Nirmala Text" panose="020B0502040204020203" pitchFamily="34" charset="0"/>
              </a:defRPr>
            </a:lvl2pPr>
            <a:lvl3pPr>
              <a:defRPr>
                <a:latin typeface="Nirmala Text" panose="020B0502040204020203" pitchFamily="34" charset="0"/>
                <a:ea typeface="Nirmala Text" panose="020B0502040204020203" pitchFamily="34" charset="0"/>
                <a:cs typeface="Nirmala Text" panose="020B0502040204020203" pitchFamily="34" charset="0"/>
              </a:defRPr>
            </a:lvl3pPr>
            <a:lvl4pPr>
              <a:defRPr>
                <a:latin typeface="Nirmala Text" panose="020B0502040204020203" pitchFamily="34" charset="0"/>
                <a:ea typeface="Nirmala Text" panose="020B0502040204020203" pitchFamily="34" charset="0"/>
                <a:cs typeface="Nirmala Text" panose="020B0502040204020203" pitchFamily="34" charset="0"/>
              </a:defRPr>
            </a:lvl4pPr>
            <a:lvl5pPr>
              <a:defRPr>
                <a:latin typeface="Nirmala Text" panose="020B0502040204020203" pitchFamily="34" charset="0"/>
                <a:ea typeface="Nirmala Text" panose="020B0502040204020203" pitchFamily="34" charset="0"/>
                <a:cs typeface="Nirmala Text" panose="020B0502040204020203" pitchFamily="34" charset="0"/>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CD056C85-3752-ACD9-3694-5E96002C4340}"/>
              </a:ext>
            </a:extLst>
          </p:cNvPr>
          <p:cNvSpPr>
            <a:spLocks noGrp="1"/>
          </p:cNvSpPr>
          <p:nvPr>
            <p:ph type="dt" sz="half" idx="10"/>
          </p:nvPr>
        </p:nvSpPr>
        <p:spPr/>
        <p:txBody>
          <a:bodyPr/>
          <a:lstStyle/>
          <a:p>
            <a:r>
              <a:rPr lang="sv-SE"/>
              <a:t>2024-07-03</a:t>
            </a:r>
          </a:p>
        </p:txBody>
      </p:sp>
      <p:sp>
        <p:nvSpPr>
          <p:cNvPr id="5" name="Platshållare för sidfot 4">
            <a:extLst>
              <a:ext uri="{FF2B5EF4-FFF2-40B4-BE49-F238E27FC236}">
                <a16:creationId xmlns:a16="http://schemas.microsoft.com/office/drawing/2014/main" id="{C3C482F1-64F4-8936-4BAE-55C90CF7DAE3}"/>
              </a:ext>
            </a:extLst>
          </p:cNvPr>
          <p:cNvSpPr>
            <a:spLocks noGrp="1"/>
          </p:cNvSpPr>
          <p:nvPr>
            <p:ph type="ftr" sz="quarter" idx="11"/>
          </p:nvPr>
        </p:nvSpPr>
        <p:spPr/>
        <p:txBody>
          <a:bodyPr/>
          <a:lstStyle/>
          <a:p>
            <a:r>
              <a:rPr lang="sv-SE"/>
              <a:t>ÅRSRAPPORT 2023</a:t>
            </a:r>
          </a:p>
        </p:txBody>
      </p:sp>
      <p:sp>
        <p:nvSpPr>
          <p:cNvPr id="6" name="Platshållare för bildnummer 5">
            <a:extLst>
              <a:ext uri="{FF2B5EF4-FFF2-40B4-BE49-F238E27FC236}">
                <a16:creationId xmlns:a16="http://schemas.microsoft.com/office/drawing/2014/main" id="{ACA8049B-B8FC-3E29-F4AA-0BB53BDA4133}"/>
              </a:ext>
            </a:extLst>
          </p:cNvPr>
          <p:cNvSpPr>
            <a:spLocks noGrp="1"/>
          </p:cNvSpPr>
          <p:nvPr>
            <p:ph type="sldNum" sz="quarter" idx="12"/>
          </p:nvPr>
        </p:nvSpPr>
        <p:spPr/>
        <p:txBody>
          <a:bodyPr/>
          <a:lstStyle/>
          <a:p>
            <a:fld id="{2D537135-7AD0-406F-8FAB-3FBC050A0667}" type="slidenum">
              <a:rPr lang="sv-SE" smtClean="0"/>
              <a:t>‹#›</a:t>
            </a:fld>
            <a:endParaRPr lang="sv-SE"/>
          </a:p>
        </p:txBody>
      </p:sp>
      <p:pic>
        <p:nvPicPr>
          <p:cNvPr id="7" name="Bildobjekt 6" descr="En bild som visar Teckensnitt, logotyp, Grafik, text&#10;&#10;Automatiskt genererad beskrivning">
            <a:extLst>
              <a:ext uri="{FF2B5EF4-FFF2-40B4-BE49-F238E27FC236}">
                <a16:creationId xmlns:a16="http://schemas.microsoft.com/office/drawing/2014/main" id="{4494F41A-D5C1-533B-55B5-F748BBB2B6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257" y="365125"/>
            <a:ext cx="701943" cy="519957"/>
          </a:xfrm>
          <a:prstGeom prst="rect">
            <a:avLst/>
          </a:prstGeom>
        </p:spPr>
      </p:pic>
    </p:spTree>
    <p:extLst>
      <p:ext uri="{BB962C8B-B14F-4D97-AF65-F5344CB8AC3E}">
        <p14:creationId xmlns:p14="http://schemas.microsoft.com/office/powerpoint/2010/main" val="3596742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B89F6A35-5FB6-597B-02DB-91630B81B9A6}"/>
              </a:ext>
            </a:extLst>
          </p:cNvPr>
          <p:cNvSpPr>
            <a:spLocks noGrp="1"/>
          </p:cNvSpPr>
          <p:nvPr>
            <p:ph type="title" orient="vert"/>
          </p:nvPr>
        </p:nvSpPr>
        <p:spPr>
          <a:xfrm>
            <a:off x="8724900" y="365125"/>
            <a:ext cx="2628900" cy="5811838"/>
          </a:xfrm>
        </p:spPr>
        <p:txBody>
          <a:bodyPr vert="eaVert"/>
          <a:lstStyle>
            <a:lvl1pPr>
              <a:defRPr sz="4000">
                <a:latin typeface="Nirmala Text" panose="020B0502040204020203" pitchFamily="34" charset="0"/>
                <a:ea typeface="Nirmala Text" panose="020B0502040204020203" pitchFamily="34" charset="0"/>
                <a:cs typeface="Nirmala Text" panose="020B0502040204020203" pitchFamily="34" charset="0"/>
              </a:defRPr>
            </a:lvl1pPr>
          </a:lstStyle>
          <a:p>
            <a:r>
              <a:rPr lang="sv-SE" dirty="0"/>
              <a:t>Klicka här för att ändra mall för rubrikformat</a:t>
            </a:r>
          </a:p>
        </p:txBody>
      </p:sp>
      <p:sp>
        <p:nvSpPr>
          <p:cNvPr id="3" name="Platshållare för lodrät text 2">
            <a:extLst>
              <a:ext uri="{FF2B5EF4-FFF2-40B4-BE49-F238E27FC236}">
                <a16:creationId xmlns:a16="http://schemas.microsoft.com/office/drawing/2014/main" id="{D84AC192-E22E-E169-DCFC-E41635F16446}"/>
              </a:ext>
            </a:extLst>
          </p:cNvPr>
          <p:cNvSpPr>
            <a:spLocks noGrp="1"/>
          </p:cNvSpPr>
          <p:nvPr>
            <p:ph type="body" orient="vert" idx="1"/>
          </p:nvPr>
        </p:nvSpPr>
        <p:spPr>
          <a:xfrm>
            <a:off x="838200" y="365125"/>
            <a:ext cx="7734300" cy="5811838"/>
          </a:xfrm>
        </p:spPr>
        <p:txBody>
          <a:bodyPr vert="eaVert"/>
          <a:lstStyle>
            <a:lvl1pPr>
              <a:defRPr>
                <a:latin typeface="Nirmala Text" panose="020B0502040204020203" pitchFamily="34" charset="0"/>
                <a:ea typeface="Nirmala Text" panose="020B0502040204020203" pitchFamily="34" charset="0"/>
                <a:cs typeface="Nirmala Text" panose="020B0502040204020203" pitchFamily="34" charset="0"/>
              </a:defRPr>
            </a:lvl1pPr>
            <a:lvl2pPr>
              <a:defRPr>
                <a:latin typeface="Nirmala Text" panose="020B0502040204020203" pitchFamily="34" charset="0"/>
                <a:ea typeface="Nirmala Text" panose="020B0502040204020203" pitchFamily="34" charset="0"/>
                <a:cs typeface="Nirmala Text" panose="020B0502040204020203" pitchFamily="34" charset="0"/>
              </a:defRPr>
            </a:lvl2pPr>
            <a:lvl3pPr>
              <a:defRPr>
                <a:latin typeface="Nirmala Text" panose="020B0502040204020203" pitchFamily="34" charset="0"/>
                <a:ea typeface="Nirmala Text" panose="020B0502040204020203" pitchFamily="34" charset="0"/>
                <a:cs typeface="Nirmala Text" panose="020B0502040204020203" pitchFamily="34" charset="0"/>
              </a:defRPr>
            </a:lvl3pPr>
            <a:lvl4pPr>
              <a:defRPr>
                <a:latin typeface="Nirmala Text" panose="020B0502040204020203" pitchFamily="34" charset="0"/>
                <a:ea typeface="Nirmala Text" panose="020B0502040204020203" pitchFamily="34" charset="0"/>
                <a:cs typeface="Nirmala Text" panose="020B0502040204020203" pitchFamily="34" charset="0"/>
              </a:defRPr>
            </a:lvl4pPr>
            <a:lvl5pPr>
              <a:defRPr>
                <a:latin typeface="Nirmala Text" panose="020B0502040204020203" pitchFamily="34" charset="0"/>
                <a:ea typeface="Nirmala Text" panose="020B0502040204020203" pitchFamily="34" charset="0"/>
                <a:cs typeface="Nirmala Text" panose="020B0502040204020203" pitchFamily="34" charset="0"/>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24D96DC8-FC54-5C32-A794-301BDCF15DAE}"/>
              </a:ext>
            </a:extLst>
          </p:cNvPr>
          <p:cNvSpPr>
            <a:spLocks noGrp="1"/>
          </p:cNvSpPr>
          <p:nvPr>
            <p:ph type="dt" sz="half" idx="10"/>
          </p:nvPr>
        </p:nvSpPr>
        <p:spPr/>
        <p:txBody>
          <a:bodyPr/>
          <a:lstStyle/>
          <a:p>
            <a:r>
              <a:rPr lang="sv-SE"/>
              <a:t>2024-07-03</a:t>
            </a:r>
          </a:p>
        </p:txBody>
      </p:sp>
      <p:sp>
        <p:nvSpPr>
          <p:cNvPr id="5" name="Platshållare för sidfot 4">
            <a:extLst>
              <a:ext uri="{FF2B5EF4-FFF2-40B4-BE49-F238E27FC236}">
                <a16:creationId xmlns:a16="http://schemas.microsoft.com/office/drawing/2014/main" id="{47BFF6B0-A1EF-31E8-B46F-D2C5D76C3929}"/>
              </a:ext>
            </a:extLst>
          </p:cNvPr>
          <p:cNvSpPr>
            <a:spLocks noGrp="1"/>
          </p:cNvSpPr>
          <p:nvPr>
            <p:ph type="ftr" sz="quarter" idx="11"/>
          </p:nvPr>
        </p:nvSpPr>
        <p:spPr/>
        <p:txBody>
          <a:bodyPr/>
          <a:lstStyle/>
          <a:p>
            <a:r>
              <a:rPr lang="sv-SE"/>
              <a:t>ÅRSRAPPORT 2023</a:t>
            </a:r>
          </a:p>
        </p:txBody>
      </p:sp>
      <p:sp>
        <p:nvSpPr>
          <p:cNvPr id="6" name="Platshållare för bildnummer 5">
            <a:extLst>
              <a:ext uri="{FF2B5EF4-FFF2-40B4-BE49-F238E27FC236}">
                <a16:creationId xmlns:a16="http://schemas.microsoft.com/office/drawing/2014/main" id="{C5ACABBE-B1B3-22EB-4B0E-AD6D9159F3AF}"/>
              </a:ext>
            </a:extLst>
          </p:cNvPr>
          <p:cNvSpPr>
            <a:spLocks noGrp="1"/>
          </p:cNvSpPr>
          <p:nvPr>
            <p:ph type="sldNum" sz="quarter" idx="12"/>
          </p:nvPr>
        </p:nvSpPr>
        <p:spPr/>
        <p:txBody>
          <a:bodyPr/>
          <a:lstStyle/>
          <a:p>
            <a:fld id="{2D537135-7AD0-406F-8FAB-3FBC050A0667}" type="slidenum">
              <a:rPr lang="sv-SE" smtClean="0"/>
              <a:t>‹#›</a:t>
            </a:fld>
            <a:endParaRPr lang="sv-SE"/>
          </a:p>
        </p:txBody>
      </p:sp>
      <p:pic>
        <p:nvPicPr>
          <p:cNvPr id="7" name="Bildobjekt 6" descr="En bild som visar Teckensnitt, logotyp, Grafik, text&#10;&#10;Automatiskt genererad beskrivning">
            <a:extLst>
              <a:ext uri="{FF2B5EF4-FFF2-40B4-BE49-F238E27FC236}">
                <a16:creationId xmlns:a16="http://schemas.microsoft.com/office/drawing/2014/main" id="{D871B3EE-4917-5E19-2B84-28BCE110E99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257" y="365125"/>
            <a:ext cx="701943" cy="519957"/>
          </a:xfrm>
          <a:prstGeom prst="rect">
            <a:avLst/>
          </a:prstGeom>
        </p:spPr>
      </p:pic>
    </p:spTree>
    <p:extLst>
      <p:ext uri="{BB962C8B-B14F-4D97-AF65-F5344CB8AC3E}">
        <p14:creationId xmlns:p14="http://schemas.microsoft.com/office/powerpoint/2010/main" val="2197591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D2112D-0AE2-E7D8-DCDE-7853A4D4DBF6}"/>
              </a:ext>
            </a:extLst>
          </p:cNvPr>
          <p:cNvSpPr>
            <a:spLocks noGrp="1"/>
          </p:cNvSpPr>
          <p:nvPr>
            <p:ph type="title"/>
          </p:nvPr>
        </p:nvSpPr>
        <p:spPr>
          <a:xfrm>
            <a:off x="1104900" y="365125"/>
            <a:ext cx="10248900" cy="1325563"/>
          </a:xfrm>
        </p:spPr>
        <p:txBody>
          <a:bodyPr>
            <a:normAutofit/>
          </a:bodyPr>
          <a:lstStyle>
            <a:lvl1pPr>
              <a:defRPr sz="4000" b="0">
                <a:solidFill>
                  <a:schemeClr val="tx1"/>
                </a:solidFill>
                <a:latin typeface="Nirmala Text" panose="020B0502040204020203" pitchFamily="34" charset="0"/>
                <a:ea typeface="Nirmala Text" panose="020B0502040204020203" pitchFamily="34" charset="0"/>
                <a:cs typeface="Nirmala Text" panose="020B0502040204020203" pitchFamily="34" charset="0"/>
              </a:defRPr>
            </a:lvl1pPr>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E68B4EC7-BD49-C26C-F11C-A664AFD68809}"/>
              </a:ext>
            </a:extLst>
          </p:cNvPr>
          <p:cNvSpPr>
            <a:spLocks noGrp="1"/>
          </p:cNvSpPr>
          <p:nvPr>
            <p:ph idx="1"/>
          </p:nvPr>
        </p:nvSpPr>
        <p:spPr>
          <a:xfrm>
            <a:off x="1104900" y="1825625"/>
            <a:ext cx="10248900" cy="4351338"/>
          </a:xfrm>
        </p:spPr>
        <p:txBody>
          <a:bodyPr/>
          <a:lstStyle>
            <a:lvl1pPr>
              <a:defRPr>
                <a:solidFill>
                  <a:schemeClr val="tx1"/>
                </a:solidFill>
                <a:latin typeface="Nirmala Text" panose="020B0502040204020203" pitchFamily="34" charset="0"/>
                <a:ea typeface="Nirmala Text" panose="020B0502040204020203" pitchFamily="34" charset="0"/>
                <a:cs typeface="Nirmala Text" panose="020B0502040204020203" pitchFamily="34" charset="0"/>
              </a:defRPr>
            </a:lvl1pPr>
            <a:lvl2pPr>
              <a:defRPr>
                <a:solidFill>
                  <a:schemeClr val="tx1"/>
                </a:solidFill>
                <a:latin typeface="Nirmala Text" panose="020B0502040204020203" pitchFamily="34" charset="0"/>
                <a:ea typeface="Nirmala Text" panose="020B0502040204020203" pitchFamily="34" charset="0"/>
                <a:cs typeface="Nirmala Text" panose="020B0502040204020203" pitchFamily="34" charset="0"/>
              </a:defRPr>
            </a:lvl2pPr>
            <a:lvl3pPr>
              <a:defRPr>
                <a:solidFill>
                  <a:schemeClr val="tx1"/>
                </a:solidFill>
                <a:latin typeface="Nirmala Text" panose="020B0502040204020203" pitchFamily="34" charset="0"/>
                <a:ea typeface="Nirmala Text" panose="020B0502040204020203" pitchFamily="34" charset="0"/>
                <a:cs typeface="Nirmala Text" panose="020B0502040204020203" pitchFamily="34" charset="0"/>
              </a:defRPr>
            </a:lvl3pPr>
            <a:lvl4pPr>
              <a:defRPr>
                <a:solidFill>
                  <a:schemeClr val="tx1"/>
                </a:solidFill>
                <a:latin typeface="Nirmala Text" panose="020B0502040204020203" pitchFamily="34" charset="0"/>
                <a:ea typeface="Nirmala Text" panose="020B0502040204020203" pitchFamily="34" charset="0"/>
                <a:cs typeface="Nirmala Text" panose="020B0502040204020203" pitchFamily="34" charset="0"/>
              </a:defRPr>
            </a:lvl4pPr>
            <a:lvl5pPr>
              <a:defRPr>
                <a:solidFill>
                  <a:schemeClr val="tx1"/>
                </a:solidFill>
                <a:latin typeface="Nirmala Text" panose="020B0502040204020203" pitchFamily="34" charset="0"/>
                <a:ea typeface="Nirmala Text" panose="020B0502040204020203" pitchFamily="34" charset="0"/>
                <a:cs typeface="Nirmala Text" panose="020B0502040204020203" pitchFamily="34" charset="0"/>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DBCE0704-26F5-3F08-3700-BEC2D21C37E1}"/>
              </a:ext>
            </a:extLst>
          </p:cNvPr>
          <p:cNvSpPr>
            <a:spLocks noGrp="1"/>
          </p:cNvSpPr>
          <p:nvPr>
            <p:ph type="dt" sz="half" idx="10"/>
          </p:nvPr>
        </p:nvSpPr>
        <p:spPr/>
        <p:txBody>
          <a:bodyPr/>
          <a:lstStyle/>
          <a:p>
            <a:r>
              <a:rPr lang="sv-SE"/>
              <a:t>2024-07-03</a:t>
            </a:r>
          </a:p>
        </p:txBody>
      </p:sp>
      <p:sp>
        <p:nvSpPr>
          <p:cNvPr id="5" name="Platshållare för sidfot 4">
            <a:extLst>
              <a:ext uri="{FF2B5EF4-FFF2-40B4-BE49-F238E27FC236}">
                <a16:creationId xmlns:a16="http://schemas.microsoft.com/office/drawing/2014/main" id="{B4FE7BAA-9014-2A64-C64D-6226671FB424}"/>
              </a:ext>
            </a:extLst>
          </p:cNvPr>
          <p:cNvSpPr>
            <a:spLocks noGrp="1"/>
          </p:cNvSpPr>
          <p:nvPr>
            <p:ph type="ftr" sz="quarter" idx="11"/>
          </p:nvPr>
        </p:nvSpPr>
        <p:spPr/>
        <p:txBody>
          <a:bodyPr/>
          <a:lstStyle/>
          <a:p>
            <a:r>
              <a:rPr lang="sv-SE" dirty="0"/>
              <a:t>ÅRSRAPPORT 2023</a:t>
            </a:r>
          </a:p>
        </p:txBody>
      </p:sp>
      <p:sp>
        <p:nvSpPr>
          <p:cNvPr id="6" name="Platshållare för bildnummer 5">
            <a:extLst>
              <a:ext uri="{FF2B5EF4-FFF2-40B4-BE49-F238E27FC236}">
                <a16:creationId xmlns:a16="http://schemas.microsoft.com/office/drawing/2014/main" id="{462B5652-4701-64B9-61B3-DC371A17CE4A}"/>
              </a:ext>
            </a:extLst>
          </p:cNvPr>
          <p:cNvSpPr>
            <a:spLocks noGrp="1"/>
          </p:cNvSpPr>
          <p:nvPr>
            <p:ph type="sldNum" sz="quarter" idx="12"/>
          </p:nvPr>
        </p:nvSpPr>
        <p:spPr/>
        <p:txBody>
          <a:bodyPr/>
          <a:lstStyle/>
          <a:p>
            <a:fld id="{2D537135-7AD0-406F-8FAB-3FBC050A0667}" type="slidenum">
              <a:rPr lang="sv-SE" smtClean="0"/>
              <a:t>‹#›</a:t>
            </a:fld>
            <a:endParaRPr lang="sv-SE"/>
          </a:p>
        </p:txBody>
      </p:sp>
      <p:pic>
        <p:nvPicPr>
          <p:cNvPr id="9" name="Bildobjekt 8" descr="En bild som visar Teckensnitt, logotyp, Grafik, text&#10;&#10;Automatiskt genererad beskrivning">
            <a:extLst>
              <a:ext uri="{FF2B5EF4-FFF2-40B4-BE49-F238E27FC236}">
                <a16:creationId xmlns:a16="http://schemas.microsoft.com/office/drawing/2014/main" id="{BFF9B92A-04BE-7CC8-FF50-EA1376DC035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257" y="365125"/>
            <a:ext cx="701943" cy="519957"/>
          </a:xfrm>
          <a:prstGeom prst="rect">
            <a:avLst/>
          </a:prstGeom>
        </p:spPr>
      </p:pic>
    </p:spTree>
    <p:extLst>
      <p:ext uri="{BB962C8B-B14F-4D97-AF65-F5344CB8AC3E}">
        <p14:creationId xmlns:p14="http://schemas.microsoft.com/office/powerpoint/2010/main" val="3024771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1428DF-101E-C3BC-FF87-8AF6DAB112CD}"/>
              </a:ext>
            </a:extLst>
          </p:cNvPr>
          <p:cNvSpPr>
            <a:spLocks noGrp="1"/>
          </p:cNvSpPr>
          <p:nvPr>
            <p:ph type="title"/>
          </p:nvPr>
        </p:nvSpPr>
        <p:spPr>
          <a:xfrm>
            <a:off x="831850" y="1709738"/>
            <a:ext cx="10515600" cy="2852737"/>
          </a:xfrm>
        </p:spPr>
        <p:txBody>
          <a:bodyPr anchor="b"/>
          <a:lstStyle>
            <a:lvl1pPr>
              <a:defRPr sz="6000">
                <a:latin typeface="Nirmala Text" panose="020B0502040204020203" pitchFamily="34" charset="0"/>
                <a:ea typeface="Nirmala Text" panose="020B0502040204020203" pitchFamily="34" charset="0"/>
                <a:cs typeface="Nirmala Text" panose="020B0502040204020203" pitchFamily="34" charset="0"/>
              </a:defRPr>
            </a:lvl1p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2F7370A3-53B3-6A70-608F-12F704A15B7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latin typeface="Nirmala Text" panose="020B0502040204020203" pitchFamily="34" charset="0"/>
                <a:ea typeface="Nirmala Text" panose="020B0502040204020203" pitchFamily="34" charset="0"/>
                <a:cs typeface="Nirmala Text" panose="020B0502040204020203" pitchFamily="34"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dirty="0"/>
              <a:t>Klicka här för att ändra format på bakgrundstexten</a:t>
            </a:r>
          </a:p>
        </p:txBody>
      </p:sp>
      <p:sp>
        <p:nvSpPr>
          <p:cNvPr id="4" name="Platshållare för datum 3">
            <a:extLst>
              <a:ext uri="{FF2B5EF4-FFF2-40B4-BE49-F238E27FC236}">
                <a16:creationId xmlns:a16="http://schemas.microsoft.com/office/drawing/2014/main" id="{9EDAF80B-1957-E4C9-D6CA-99B17115A593}"/>
              </a:ext>
            </a:extLst>
          </p:cNvPr>
          <p:cNvSpPr>
            <a:spLocks noGrp="1"/>
          </p:cNvSpPr>
          <p:nvPr>
            <p:ph type="dt" sz="half" idx="10"/>
          </p:nvPr>
        </p:nvSpPr>
        <p:spPr/>
        <p:txBody>
          <a:bodyPr/>
          <a:lstStyle/>
          <a:p>
            <a:r>
              <a:rPr lang="sv-SE"/>
              <a:t>2024-07-03</a:t>
            </a:r>
          </a:p>
        </p:txBody>
      </p:sp>
      <p:sp>
        <p:nvSpPr>
          <p:cNvPr id="5" name="Platshållare för sidfot 4">
            <a:extLst>
              <a:ext uri="{FF2B5EF4-FFF2-40B4-BE49-F238E27FC236}">
                <a16:creationId xmlns:a16="http://schemas.microsoft.com/office/drawing/2014/main" id="{33659EA4-7847-08A1-C80A-00C257124C2B}"/>
              </a:ext>
            </a:extLst>
          </p:cNvPr>
          <p:cNvSpPr>
            <a:spLocks noGrp="1"/>
          </p:cNvSpPr>
          <p:nvPr>
            <p:ph type="ftr" sz="quarter" idx="11"/>
          </p:nvPr>
        </p:nvSpPr>
        <p:spPr/>
        <p:txBody>
          <a:bodyPr/>
          <a:lstStyle/>
          <a:p>
            <a:r>
              <a:rPr lang="sv-SE"/>
              <a:t>ÅRSRAPPORT 2023</a:t>
            </a:r>
          </a:p>
        </p:txBody>
      </p:sp>
      <p:sp>
        <p:nvSpPr>
          <p:cNvPr id="6" name="Platshållare för bildnummer 5">
            <a:extLst>
              <a:ext uri="{FF2B5EF4-FFF2-40B4-BE49-F238E27FC236}">
                <a16:creationId xmlns:a16="http://schemas.microsoft.com/office/drawing/2014/main" id="{7B2FA282-BD7D-C2D4-0535-7BC995C8BF4F}"/>
              </a:ext>
            </a:extLst>
          </p:cNvPr>
          <p:cNvSpPr>
            <a:spLocks noGrp="1"/>
          </p:cNvSpPr>
          <p:nvPr>
            <p:ph type="sldNum" sz="quarter" idx="12"/>
          </p:nvPr>
        </p:nvSpPr>
        <p:spPr/>
        <p:txBody>
          <a:bodyPr/>
          <a:lstStyle/>
          <a:p>
            <a:fld id="{2D537135-7AD0-406F-8FAB-3FBC050A0667}" type="slidenum">
              <a:rPr lang="sv-SE" smtClean="0"/>
              <a:t>‹#›</a:t>
            </a:fld>
            <a:endParaRPr lang="sv-SE"/>
          </a:p>
        </p:txBody>
      </p:sp>
    </p:spTree>
    <p:extLst>
      <p:ext uri="{BB962C8B-B14F-4D97-AF65-F5344CB8AC3E}">
        <p14:creationId xmlns:p14="http://schemas.microsoft.com/office/powerpoint/2010/main" val="3771649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4563328-9BC4-1F90-6E92-DC0FEE9CCFA4}"/>
              </a:ext>
            </a:extLst>
          </p:cNvPr>
          <p:cNvSpPr>
            <a:spLocks noGrp="1"/>
          </p:cNvSpPr>
          <p:nvPr>
            <p:ph type="title" hasCustomPrompt="1"/>
          </p:nvPr>
        </p:nvSpPr>
        <p:spPr>
          <a:xfrm>
            <a:off x="1133474" y="365125"/>
            <a:ext cx="10220325" cy="1325563"/>
          </a:xfrm>
        </p:spPr>
        <p:txBody>
          <a:bodyPr>
            <a:normAutofit/>
          </a:bodyPr>
          <a:lstStyle>
            <a:lvl1pPr>
              <a:defRPr sz="4000">
                <a:latin typeface="Nirmala Text" panose="020B0502040204020203" pitchFamily="34" charset="0"/>
                <a:ea typeface="Nirmala Text" panose="020B0502040204020203" pitchFamily="34" charset="0"/>
                <a:cs typeface="Nirmala Text" panose="020B0502040204020203" pitchFamily="34" charset="0"/>
              </a:defRPr>
            </a:lvl1pPr>
          </a:lstStyle>
          <a:p>
            <a:r>
              <a:rPr lang="sv-SE" dirty="0"/>
              <a:t> här för att ändra mall för rubrikformat</a:t>
            </a:r>
          </a:p>
        </p:txBody>
      </p:sp>
      <p:sp>
        <p:nvSpPr>
          <p:cNvPr id="3" name="Platshållare för innehåll 2">
            <a:extLst>
              <a:ext uri="{FF2B5EF4-FFF2-40B4-BE49-F238E27FC236}">
                <a16:creationId xmlns:a16="http://schemas.microsoft.com/office/drawing/2014/main" id="{548378D2-7301-7A62-5BD6-08A552454786}"/>
              </a:ext>
            </a:extLst>
          </p:cNvPr>
          <p:cNvSpPr>
            <a:spLocks noGrp="1"/>
          </p:cNvSpPr>
          <p:nvPr>
            <p:ph sz="half" idx="1"/>
          </p:nvPr>
        </p:nvSpPr>
        <p:spPr>
          <a:xfrm>
            <a:off x="1123950" y="1825625"/>
            <a:ext cx="5181600" cy="4351338"/>
          </a:xfrm>
        </p:spPr>
        <p:txBody>
          <a:bodyPr/>
          <a:lstStyle>
            <a:lvl1pPr marL="0" indent="0">
              <a:buNone/>
              <a:defRPr sz="2000">
                <a:latin typeface="Nirmala Text" panose="020B0502040204020203" pitchFamily="34" charset="0"/>
                <a:ea typeface="Nirmala Text" panose="020B0502040204020203" pitchFamily="34" charset="0"/>
                <a:cs typeface="Nirmala Text" panose="020B0502040204020203" pitchFamily="34" charset="0"/>
              </a:defRPr>
            </a:lvl1pPr>
            <a:lvl2pPr marL="800100" indent="-342900">
              <a:buFont typeface="Arial" panose="020B0604020202020204" pitchFamily="34" charset="0"/>
              <a:buChar char="•"/>
              <a:defRPr sz="1800">
                <a:latin typeface="Nirmala Text" panose="020B0502040204020203" pitchFamily="34" charset="0"/>
                <a:ea typeface="Nirmala Text" panose="020B0502040204020203" pitchFamily="34" charset="0"/>
                <a:cs typeface="Nirmala Text" panose="020B0502040204020203" pitchFamily="34" charset="0"/>
              </a:defRPr>
            </a:lvl2pPr>
            <a:lvl3pPr marL="914400" indent="0">
              <a:buNone/>
              <a:defRPr>
                <a:latin typeface="Nirmala Text" panose="020B0502040204020203" pitchFamily="34" charset="0"/>
                <a:ea typeface="Nirmala Text" panose="020B0502040204020203" pitchFamily="34" charset="0"/>
                <a:cs typeface="Nirmala Text" panose="020B0502040204020203" pitchFamily="34" charset="0"/>
              </a:defRPr>
            </a:lvl3pPr>
            <a:lvl4pPr>
              <a:defRPr>
                <a:latin typeface="Nirmala Text" panose="020B0502040204020203" pitchFamily="34" charset="0"/>
                <a:ea typeface="Nirmala Text" panose="020B0502040204020203" pitchFamily="34" charset="0"/>
                <a:cs typeface="Nirmala Text" panose="020B0502040204020203" pitchFamily="34" charset="0"/>
              </a:defRPr>
            </a:lvl4pPr>
            <a:lvl5pPr>
              <a:defRPr>
                <a:latin typeface="Nirmala Text" panose="020B0502040204020203" pitchFamily="34" charset="0"/>
                <a:ea typeface="Nirmala Text" panose="020B0502040204020203" pitchFamily="34" charset="0"/>
                <a:cs typeface="Nirmala Text" panose="020B0502040204020203" pitchFamily="34" charset="0"/>
              </a:defRPr>
            </a:lvl5pPr>
          </a:lstStyle>
          <a:p>
            <a:pPr lvl="0"/>
            <a:r>
              <a:rPr lang="sv-SE" dirty="0"/>
              <a:t>Klicka här för att ändra format på bakgrundstexten</a:t>
            </a:r>
          </a:p>
          <a:p>
            <a:pPr lvl="1"/>
            <a:r>
              <a:rPr lang="sv-SE" dirty="0"/>
              <a:t>Nivå fyra</a:t>
            </a:r>
          </a:p>
        </p:txBody>
      </p:sp>
      <p:sp>
        <p:nvSpPr>
          <p:cNvPr id="4" name="Platshållare för innehåll 3">
            <a:extLst>
              <a:ext uri="{FF2B5EF4-FFF2-40B4-BE49-F238E27FC236}">
                <a16:creationId xmlns:a16="http://schemas.microsoft.com/office/drawing/2014/main" id="{7A3292A5-A4B9-41AB-E786-6E71CA0BFA8E}"/>
              </a:ext>
            </a:extLst>
          </p:cNvPr>
          <p:cNvSpPr>
            <a:spLocks noGrp="1"/>
          </p:cNvSpPr>
          <p:nvPr>
            <p:ph sz="half" idx="2"/>
          </p:nvPr>
        </p:nvSpPr>
        <p:spPr>
          <a:xfrm>
            <a:off x="6505574" y="1825625"/>
            <a:ext cx="4848225" cy="4351338"/>
          </a:xfrm>
        </p:spPr>
        <p:txBody>
          <a:bodyPr/>
          <a:lstStyle>
            <a:lvl1pPr marL="0" indent="0">
              <a:buNone/>
              <a:defRPr sz="2000">
                <a:latin typeface="Nirmala Text" panose="020B0502040204020203" pitchFamily="34" charset="0"/>
                <a:ea typeface="Nirmala Text" panose="020B0502040204020203" pitchFamily="34" charset="0"/>
                <a:cs typeface="Nirmala Text" panose="020B0502040204020203" pitchFamily="34" charset="0"/>
              </a:defRPr>
            </a:lvl1pPr>
            <a:lvl2pPr>
              <a:defRPr sz="1800">
                <a:latin typeface="Nirmala Text" panose="020B0502040204020203" pitchFamily="34" charset="0"/>
                <a:ea typeface="Nirmala Text" panose="020B0502040204020203" pitchFamily="34" charset="0"/>
                <a:cs typeface="Nirmala Text" panose="020B0502040204020203" pitchFamily="34" charset="0"/>
              </a:defRPr>
            </a:lvl2pPr>
            <a:lvl3pPr>
              <a:defRPr>
                <a:latin typeface="Nirmala Text" panose="020B0502040204020203" pitchFamily="34" charset="0"/>
                <a:ea typeface="Nirmala Text" panose="020B0502040204020203" pitchFamily="34" charset="0"/>
                <a:cs typeface="Nirmala Text" panose="020B0502040204020203" pitchFamily="34" charset="0"/>
              </a:defRPr>
            </a:lvl3pPr>
            <a:lvl4pPr>
              <a:defRPr>
                <a:latin typeface="Nirmala Text" panose="020B0502040204020203" pitchFamily="34" charset="0"/>
                <a:ea typeface="Nirmala Text" panose="020B0502040204020203" pitchFamily="34" charset="0"/>
                <a:cs typeface="Nirmala Text" panose="020B0502040204020203" pitchFamily="34" charset="0"/>
              </a:defRPr>
            </a:lvl4pPr>
            <a:lvl5pPr>
              <a:defRPr>
                <a:latin typeface="Nirmala Text" panose="020B0502040204020203" pitchFamily="34" charset="0"/>
                <a:ea typeface="Nirmala Text" panose="020B0502040204020203" pitchFamily="34" charset="0"/>
                <a:cs typeface="Nirmala Text" panose="020B0502040204020203" pitchFamily="34" charset="0"/>
              </a:defRPr>
            </a:lvl5pPr>
          </a:lstStyle>
          <a:p>
            <a:pPr lvl="0"/>
            <a:r>
              <a:rPr lang="sv-SE" dirty="0"/>
              <a:t>Klicka här för att ändra format på bakgrundstexten</a:t>
            </a:r>
          </a:p>
          <a:p>
            <a:pPr lvl="1"/>
            <a:r>
              <a:rPr lang="sv-SE" dirty="0"/>
              <a:t>Nivå fyra</a:t>
            </a:r>
          </a:p>
        </p:txBody>
      </p:sp>
      <p:sp>
        <p:nvSpPr>
          <p:cNvPr id="5" name="Platshållare för datum 4">
            <a:extLst>
              <a:ext uri="{FF2B5EF4-FFF2-40B4-BE49-F238E27FC236}">
                <a16:creationId xmlns:a16="http://schemas.microsoft.com/office/drawing/2014/main" id="{C76587FB-52A0-ED91-3655-51366DDA47FA}"/>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7B009058-F273-CD52-ABB4-7C5FC6F9BEFA}"/>
              </a:ext>
            </a:extLst>
          </p:cNvPr>
          <p:cNvSpPr>
            <a:spLocks noGrp="1"/>
          </p:cNvSpPr>
          <p:nvPr>
            <p:ph type="ftr" sz="quarter" idx="11"/>
          </p:nvPr>
        </p:nvSpPr>
        <p:spPr/>
        <p:txBody>
          <a:bodyPr/>
          <a:lstStyle/>
          <a:p>
            <a:r>
              <a:rPr lang="sv-SE"/>
              <a:t>ÅRSRAPPORT 2023</a:t>
            </a:r>
          </a:p>
        </p:txBody>
      </p:sp>
      <p:sp>
        <p:nvSpPr>
          <p:cNvPr id="7" name="Platshållare för bildnummer 6">
            <a:extLst>
              <a:ext uri="{FF2B5EF4-FFF2-40B4-BE49-F238E27FC236}">
                <a16:creationId xmlns:a16="http://schemas.microsoft.com/office/drawing/2014/main" id="{AEB234F9-41A7-B501-6075-BD80698A476F}"/>
              </a:ext>
            </a:extLst>
          </p:cNvPr>
          <p:cNvSpPr>
            <a:spLocks noGrp="1"/>
          </p:cNvSpPr>
          <p:nvPr>
            <p:ph type="sldNum" sz="quarter" idx="12"/>
          </p:nvPr>
        </p:nvSpPr>
        <p:spPr/>
        <p:txBody>
          <a:bodyPr/>
          <a:lstStyle/>
          <a:p>
            <a:fld id="{2D537135-7AD0-406F-8FAB-3FBC050A0667}" type="slidenum">
              <a:rPr lang="sv-SE" smtClean="0"/>
              <a:t>‹#›</a:t>
            </a:fld>
            <a:endParaRPr lang="sv-SE"/>
          </a:p>
        </p:txBody>
      </p:sp>
    </p:spTree>
    <p:extLst>
      <p:ext uri="{BB962C8B-B14F-4D97-AF65-F5344CB8AC3E}">
        <p14:creationId xmlns:p14="http://schemas.microsoft.com/office/powerpoint/2010/main" val="538082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AB8D05-ECAF-B4B7-F674-AF8DD22E543D}"/>
              </a:ext>
            </a:extLst>
          </p:cNvPr>
          <p:cNvSpPr>
            <a:spLocks noGrp="1"/>
          </p:cNvSpPr>
          <p:nvPr>
            <p:ph type="title"/>
          </p:nvPr>
        </p:nvSpPr>
        <p:spPr>
          <a:xfrm>
            <a:off x="1152524" y="365125"/>
            <a:ext cx="10202863" cy="1325563"/>
          </a:xfrm>
        </p:spPr>
        <p:txBody>
          <a:bodyPr>
            <a:normAutofit/>
          </a:bodyPr>
          <a:lstStyle>
            <a:lvl1pPr>
              <a:defRPr sz="3600">
                <a:latin typeface="Nirmala Text" panose="020B0502040204020203" pitchFamily="34" charset="0"/>
                <a:ea typeface="Nirmala Text" panose="020B0502040204020203" pitchFamily="34" charset="0"/>
                <a:cs typeface="Nirmala Text" panose="020B0502040204020203" pitchFamily="34" charset="0"/>
              </a:defRPr>
            </a:lvl1p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7FAA3707-9AF9-A522-0C95-EF88E6EEF3DB}"/>
              </a:ext>
            </a:extLst>
          </p:cNvPr>
          <p:cNvSpPr>
            <a:spLocks noGrp="1"/>
          </p:cNvSpPr>
          <p:nvPr>
            <p:ph type="body" idx="1"/>
          </p:nvPr>
        </p:nvSpPr>
        <p:spPr>
          <a:xfrm>
            <a:off x="1152524"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4" name="Platshållare för innehåll 3">
            <a:extLst>
              <a:ext uri="{FF2B5EF4-FFF2-40B4-BE49-F238E27FC236}">
                <a16:creationId xmlns:a16="http://schemas.microsoft.com/office/drawing/2014/main" id="{75A0360F-E9BF-64DC-ECF2-BE2853699DB5}"/>
              </a:ext>
            </a:extLst>
          </p:cNvPr>
          <p:cNvSpPr>
            <a:spLocks noGrp="1"/>
          </p:cNvSpPr>
          <p:nvPr>
            <p:ph sz="half" idx="2"/>
          </p:nvPr>
        </p:nvSpPr>
        <p:spPr>
          <a:xfrm>
            <a:off x="1152524" y="2505075"/>
            <a:ext cx="5157787" cy="3684588"/>
          </a:xfrm>
        </p:spPr>
        <p:txBody>
          <a:bodyPr/>
          <a:lstStyle>
            <a:lvl1pPr>
              <a:defRPr sz="2000">
                <a:latin typeface="Nirmala Text" panose="020B0502040204020203" pitchFamily="34" charset="0"/>
                <a:ea typeface="Nirmala Text" panose="020B0502040204020203" pitchFamily="34" charset="0"/>
                <a:cs typeface="Nirmala Text" panose="020B0502040204020203" pitchFamily="34" charset="0"/>
              </a:defRPr>
            </a:lvl1pPr>
            <a:lvl2pPr marL="742950" indent="-285750">
              <a:buFont typeface="Arial" panose="020B0604020202020204" pitchFamily="34" charset="0"/>
              <a:buChar char="•"/>
              <a:defRPr sz="1800">
                <a:latin typeface="Nirmala Text" panose="020B0502040204020203" pitchFamily="34" charset="0"/>
                <a:ea typeface="Nirmala Text" panose="020B0502040204020203" pitchFamily="34" charset="0"/>
                <a:cs typeface="Nirmala Text" panose="020B0502040204020203" pitchFamily="34" charset="0"/>
              </a:defRPr>
            </a:lvl2pPr>
            <a:lvl3pPr>
              <a:defRPr>
                <a:latin typeface="Nirmala Text" panose="020B0502040204020203" pitchFamily="34" charset="0"/>
                <a:ea typeface="Nirmala Text" panose="020B0502040204020203" pitchFamily="34" charset="0"/>
                <a:cs typeface="Nirmala Text" panose="020B0502040204020203" pitchFamily="34" charset="0"/>
              </a:defRPr>
            </a:lvl3pPr>
            <a:lvl4pPr>
              <a:defRPr>
                <a:latin typeface="Nirmala Text" panose="020B0502040204020203" pitchFamily="34" charset="0"/>
                <a:ea typeface="Nirmala Text" panose="020B0502040204020203" pitchFamily="34" charset="0"/>
                <a:cs typeface="Nirmala Text" panose="020B0502040204020203" pitchFamily="34" charset="0"/>
              </a:defRPr>
            </a:lvl4pPr>
            <a:lvl5pPr>
              <a:defRPr>
                <a:latin typeface="Nirmala Text" panose="020B0502040204020203" pitchFamily="34" charset="0"/>
                <a:ea typeface="Nirmala Text" panose="020B0502040204020203" pitchFamily="34" charset="0"/>
                <a:cs typeface="Nirmala Text" panose="020B0502040204020203" pitchFamily="34" charset="0"/>
              </a:defRPr>
            </a:lvl5pPr>
          </a:lstStyle>
          <a:p>
            <a:pPr lvl="0"/>
            <a:r>
              <a:rPr lang="sv-SE" dirty="0"/>
              <a:t>Klicka här för att ändra format på bakgrundstexten</a:t>
            </a:r>
          </a:p>
          <a:p>
            <a:pPr lvl="1"/>
            <a:r>
              <a:rPr lang="sv-SE" dirty="0"/>
              <a:t>Nivå fyra</a:t>
            </a:r>
          </a:p>
          <a:p>
            <a:pPr lvl="1"/>
            <a:endParaRPr lang="sv-SE" dirty="0"/>
          </a:p>
        </p:txBody>
      </p:sp>
      <p:sp>
        <p:nvSpPr>
          <p:cNvPr id="5" name="Platshållare för text 4">
            <a:extLst>
              <a:ext uri="{FF2B5EF4-FFF2-40B4-BE49-F238E27FC236}">
                <a16:creationId xmlns:a16="http://schemas.microsoft.com/office/drawing/2014/main" id="{053FB514-E1C7-E6C8-022B-669228291E4A}"/>
              </a:ext>
            </a:extLst>
          </p:cNvPr>
          <p:cNvSpPr>
            <a:spLocks noGrp="1"/>
          </p:cNvSpPr>
          <p:nvPr>
            <p:ph type="body" sz="quarter" idx="3"/>
          </p:nvPr>
        </p:nvSpPr>
        <p:spPr>
          <a:xfrm>
            <a:off x="6486524" y="1681163"/>
            <a:ext cx="4868863" cy="823912"/>
          </a:xfrm>
        </p:spPr>
        <p:txBody>
          <a:bodyPr anchor="b"/>
          <a:lstStyle>
            <a:lvl1pPr marL="0" indent="0">
              <a:buNone/>
              <a:defRPr sz="2400" b="1">
                <a:latin typeface="Nirmala Text" panose="020B0502040204020203" pitchFamily="34" charset="0"/>
                <a:ea typeface="Nirmala Text" panose="020B0502040204020203" pitchFamily="34" charset="0"/>
                <a:cs typeface="Nirmala Text"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6" name="Platshållare för innehåll 5">
            <a:extLst>
              <a:ext uri="{FF2B5EF4-FFF2-40B4-BE49-F238E27FC236}">
                <a16:creationId xmlns:a16="http://schemas.microsoft.com/office/drawing/2014/main" id="{089A49D7-5491-CEA7-F363-478671F4087E}"/>
              </a:ext>
            </a:extLst>
          </p:cNvPr>
          <p:cNvSpPr>
            <a:spLocks noGrp="1"/>
          </p:cNvSpPr>
          <p:nvPr>
            <p:ph sz="quarter" idx="4"/>
          </p:nvPr>
        </p:nvSpPr>
        <p:spPr>
          <a:xfrm>
            <a:off x="6486524" y="2505075"/>
            <a:ext cx="4868863" cy="3684588"/>
          </a:xfrm>
        </p:spPr>
        <p:txBody>
          <a:bodyPr/>
          <a:lstStyle>
            <a:lvl1pPr>
              <a:defRPr sz="2000">
                <a:latin typeface="Nirmala Text" panose="020B0502040204020203" pitchFamily="34" charset="0"/>
                <a:ea typeface="Nirmala Text" panose="020B0502040204020203" pitchFamily="34" charset="0"/>
                <a:cs typeface="Nirmala Text" panose="020B0502040204020203" pitchFamily="34" charset="0"/>
              </a:defRPr>
            </a:lvl1pPr>
            <a:lvl2pPr>
              <a:defRPr sz="1800">
                <a:latin typeface="Nirmala Text" panose="020B0502040204020203" pitchFamily="34" charset="0"/>
                <a:ea typeface="Nirmala Text" panose="020B0502040204020203" pitchFamily="34" charset="0"/>
                <a:cs typeface="Nirmala Text" panose="020B0502040204020203" pitchFamily="34" charset="0"/>
              </a:defRPr>
            </a:lvl2pPr>
            <a:lvl3pPr>
              <a:defRPr>
                <a:latin typeface="Nirmala Text" panose="020B0502040204020203" pitchFamily="34" charset="0"/>
                <a:ea typeface="Nirmala Text" panose="020B0502040204020203" pitchFamily="34" charset="0"/>
                <a:cs typeface="Nirmala Text" panose="020B0502040204020203" pitchFamily="34" charset="0"/>
              </a:defRPr>
            </a:lvl3pPr>
            <a:lvl4pPr>
              <a:defRPr>
                <a:latin typeface="Nirmala Text" panose="020B0502040204020203" pitchFamily="34" charset="0"/>
                <a:ea typeface="Nirmala Text" panose="020B0502040204020203" pitchFamily="34" charset="0"/>
                <a:cs typeface="Nirmala Text" panose="020B0502040204020203" pitchFamily="34" charset="0"/>
              </a:defRPr>
            </a:lvl4pPr>
            <a:lvl5pPr>
              <a:defRPr>
                <a:latin typeface="Nirmala Text" panose="020B0502040204020203" pitchFamily="34" charset="0"/>
                <a:ea typeface="Nirmala Text" panose="020B0502040204020203" pitchFamily="34" charset="0"/>
                <a:cs typeface="Nirmala Text" panose="020B0502040204020203" pitchFamily="34" charset="0"/>
              </a:defRPr>
            </a:lvl5pPr>
          </a:lstStyle>
          <a:p>
            <a:pPr lvl="0"/>
            <a:r>
              <a:rPr lang="sv-SE" dirty="0"/>
              <a:t>Klicka här för att ändra format på bakgrundstexten</a:t>
            </a:r>
          </a:p>
          <a:p>
            <a:pPr lvl="1"/>
            <a:r>
              <a:rPr lang="sv-SE" dirty="0"/>
              <a:t>Nivå fyra</a:t>
            </a:r>
          </a:p>
        </p:txBody>
      </p:sp>
      <p:sp>
        <p:nvSpPr>
          <p:cNvPr id="7" name="Platshållare för datum 6">
            <a:extLst>
              <a:ext uri="{FF2B5EF4-FFF2-40B4-BE49-F238E27FC236}">
                <a16:creationId xmlns:a16="http://schemas.microsoft.com/office/drawing/2014/main" id="{049424C6-3301-94DF-D47F-10B656B4CEBE}"/>
              </a:ext>
            </a:extLst>
          </p:cNvPr>
          <p:cNvSpPr>
            <a:spLocks noGrp="1"/>
          </p:cNvSpPr>
          <p:nvPr>
            <p:ph type="dt" sz="half" idx="10"/>
          </p:nvPr>
        </p:nvSpPr>
        <p:spPr/>
        <p:txBody>
          <a:bodyPr/>
          <a:lstStyle/>
          <a:p>
            <a:r>
              <a:rPr lang="sv-SE"/>
              <a:t>2024-07-03</a:t>
            </a:r>
          </a:p>
        </p:txBody>
      </p:sp>
      <p:sp>
        <p:nvSpPr>
          <p:cNvPr id="8" name="Platshållare för sidfot 7">
            <a:extLst>
              <a:ext uri="{FF2B5EF4-FFF2-40B4-BE49-F238E27FC236}">
                <a16:creationId xmlns:a16="http://schemas.microsoft.com/office/drawing/2014/main" id="{C2242D94-0395-536B-9E25-9699CC284628}"/>
              </a:ext>
            </a:extLst>
          </p:cNvPr>
          <p:cNvSpPr>
            <a:spLocks noGrp="1"/>
          </p:cNvSpPr>
          <p:nvPr>
            <p:ph type="ftr" sz="quarter" idx="11"/>
          </p:nvPr>
        </p:nvSpPr>
        <p:spPr/>
        <p:txBody>
          <a:bodyPr/>
          <a:lstStyle/>
          <a:p>
            <a:r>
              <a:rPr lang="sv-SE"/>
              <a:t>ÅRSRAPPORT 2023</a:t>
            </a:r>
          </a:p>
        </p:txBody>
      </p:sp>
      <p:sp>
        <p:nvSpPr>
          <p:cNvPr id="9" name="Platshållare för bildnummer 8">
            <a:extLst>
              <a:ext uri="{FF2B5EF4-FFF2-40B4-BE49-F238E27FC236}">
                <a16:creationId xmlns:a16="http://schemas.microsoft.com/office/drawing/2014/main" id="{E31AB889-184D-6161-1771-2E2847BBD5B4}"/>
              </a:ext>
            </a:extLst>
          </p:cNvPr>
          <p:cNvSpPr>
            <a:spLocks noGrp="1"/>
          </p:cNvSpPr>
          <p:nvPr>
            <p:ph type="sldNum" sz="quarter" idx="12"/>
          </p:nvPr>
        </p:nvSpPr>
        <p:spPr/>
        <p:txBody>
          <a:bodyPr/>
          <a:lstStyle/>
          <a:p>
            <a:fld id="{2D537135-7AD0-406F-8FAB-3FBC050A0667}" type="slidenum">
              <a:rPr lang="sv-SE" smtClean="0"/>
              <a:t>‹#›</a:t>
            </a:fld>
            <a:endParaRPr lang="sv-SE"/>
          </a:p>
        </p:txBody>
      </p:sp>
      <p:pic>
        <p:nvPicPr>
          <p:cNvPr id="10" name="Bildobjekt 9" descr="En bild som visar Teckensnitt, logotyp, Grafik, text&#10;&#10;Automatiskt genererad beskrivning">
            <a:extLst>
              <a:ext uri="{FF2B5EF4-FFF2-40B4-BE49-F238E27FC236}">
                <a16:creationId xmlns:a16="http://schemas.microsoft.com/office/drawing/2014/main" id="{0B7B942D-46E8-927E-C041-78D2E6ACFE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257" y="365125"/>
            <a:ext cx="701943" cy="519957"/>
          </a:xfrm>
          <a:prstGeom prst="rect">
            <a:avLst/>
          </a:prstGeom>
        </p:spPr>
      </p:pic>
    </p:spTree>
    <p:extLst>
      <p:ext uri="{BB962C8B-B14F-4D97-AF65-F5344CB8AC3E}">
        <p14:creationId xmlns:p14="http://schemas.microsoft.com/office/powerpoint/2010/main" val="1281058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D0E383-0D59-45DA-E7A7-450B5F8BFA33}"/>
              </a:ext>
            </a:extLst>
          </p:cNvPr>
          <p:cNvSpPr>
            <a:spLocks noGrp="1"/>
          </p:cNvSpPr>
          <p:nvPr>
            <p:ph type="title"/>
          </p:nvPr>
        </p:nvSpPr>
        <p:spPr>
          <a:xfrm>
            <a:off x="1085850" y="365125"/>
            <a:ext cx="10267950" cy="1325563"/>
          </a:xfrm>
        </p:spPr>
        <p:txBody>
          <a:bodyPr>
            <a:normAutofit/>
          </a:bodyPr>
          <a:lstStyle>
            <a:lvl1pPr>
              <a:defRPr sz="4000">
                <a:latin typeface="Nirmala Text" panose="020B0502040204020203" pitchFamily="34" charset="0"/>
                <a:ea typeface="Nirmala Text" panose="020B0502040204020203" pitchFamily="34" charset="0"/>
                <a:cs typeface="Nirmala Text" panose="020B0502040204020203" pitchFamily="34" charset="0"/>
              </a:defRPr>
            </a:lvl1pPr>
          </a:lstStyle>
          <a:p>
            <a:r>
              <a:rPr lang="sv-SE" dirty="0"/>
              <a:t>Klicka här för att ändra mall för rubrikformat</a:t>
            </a:r>
          </a:p>
        </p:txBody>
      </p:sp>
      <p:sp>
        <p:nvSpPr>
          <p:cNvPr id="3" name="Platshållare för datum 2">
            <a:extLst>
              <a:ext uri="{FF2B5EF4-FFF2-40B4-BE49-F238E27FC236}">
                <a16:creationId xmlns:a16="http://schemas.microsoft.com/office/drawing/2014/main" id="{EBB40EC1-60F7-D056-263B-9AA3517FEC64}"/>
              </a:ext>
            </a:extLst>
          </p:cNvPr>
          <p:cNvSpPr>
            <a:spLocks noGrp="1"/>
          </p:cNvSpPr>
          <p:nvPr>
            <p:ph type="dt" sz="half" idx="10"/>
          </p:nvPr>
        </p:nvSpPr>
        <p:spPr/>
        <p:txBody>
          <a:bodyPr/>
          <a:lstStyle/>
          <a:p>
            <a:r>
              <a:rPr lang="sv-SE"/>
              <a:t>2024-07-03</a:t>
            </a:r>
          </a:p>
        </p:txBody>
      </p:sp>
      <p:sp>
        <p:nvSpPr>
          <p:cNvPr id="4" name="Platshållare för sidfot 3">
            <a:extLst>
              <a:ext uri="{FF2B5EF4-FFF2-40B4-BE49-F238E27FC236}">
                <a16:creationId xmlns:a16="http://schemas.microsoft.com/office/drawing/2014/main" id="{89E53A37-E005-F27C-85E7-683C8EC1A4B4}"/>
              </a:ext>
            </a:extLst>
          </p:cNvPr>
          <p:cNvSpPr>
            <a:spLocks noGrp="1"/>
          </p:cNvSpPr>
          <p:nvPr>
            <p:ph type="ftr" sz="quarter" idx="11"/>
          </p:nvPr>
        </p:nvSpPr>
        <p:spPr/>
        <p:txBody>
          <a:bodyPr/>
          <a:lstStyle/>
          <a:p>
            <a:r>
              <a:rPr lang="sv-SE"/>
              <a:t>ÅRSRAPPORT 2023</a:t>
            </a:r>
          </a:p>
        </p:txBody>
      </p:sp>
      <p:sp>
        <p:nvSpPr>
          <p:cNvPr id="5" name="Platshållare för bildnummer 4">
            <a:extLst>
              <a:ext uri="{FF2B5EF4-FFF2-40B4-BE49-F238E27FC236}">
                <a16:creationId xmlns:a16="http://schemas.microsoft.com/office/drawing/2014/main" id="{14B31E91-DD1F-4B99-24D9-77DE03920191}"/>
              </a:ext>
            </a:extLst>
          </p:cNvPr>
          <p:cNvSpPr>
            <a:spLocks noGrp="1"/>
          </p:cNvSpPr>
          <p:nvPr>
            <p:ph type="sldNum" sz="quarter" idx="12"/>
          </p:nvPr>
        </p:nvSpPr>
        <p:spPr/>
        <p:txBody>
          <a:bodyPr/>
          <a:lstStyle/>
          <a:p>
            <a:fld id="{2D537135-7AD0-406F-8FAB-3FBC050A0667}" type="slidenum">
              <a:rPr lang="sv-SE" smtClean="0"/>
              <a:t>‹#›</a:t>
            </a:fld>
            <a:endParaRPr lang="sv-SE"/>
          </a:p>
        </p:txBody>
      </p:sp>
      <p:pic>
        <p:nvPicPr>
          <p:cNvPr id="6" name="Bildobjekt 5" descr="En bild som visar Teckensnitt, logotyp, Grafik, text&#10;&#10;Automatiskt genererad beskrivning">
            <a:extLst>
              <a:ext uri="{FF2B5EF4-FFF2-40B4-BE49-F238E27FC236}">
                <a16:creationId xmlns:a16="http://schemas.microsoft.com/office/drawing/2014/main" id="{D8581C6F-2F94-39EF-ADE7-0F4257E5E4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257" y="365125"/>
            <a:ext cx="701943" cy="519957"/>
          </a:xfrm>
          <a:prstGeom prst="rect">
            <a:avLst/>
          </a:prstGeom>
        </p:spPr>
      </p:pic>
    </p:spTree>
    <p:extLst>
      <p:ext uri="{BB962C8B-B14F-4D97-AF65-F5344CB8AC3E}">
        <p14:creationId xmlns:p14="http://schemas.microsoft.com/office/powerpoint/2010/main" val="3726435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C140231F-9C3D-1EBE-5D0B-77790D706FB4}"/>
              </a:ext>
            </a:extLst>
          </p:cNvPr>
          <p:cNvSpPr>
            <a:spLocks noGrp="1"/>
          </p:cNvSpPr>
          <p:nvPr>
            <p:ph type="dt" sz="half" idx="10"/>
          </p:nvPr>
        </p:nvSpPr>
        <p:spPr/>
        <p:txBody>
          <a:bodyPr/>
          <a:lstStyle/>
          <a:p>
            <a:r>
              <a:rPr lang="sv-SE"/>
              <a:t>2024-07-03</a:t>
            </a:r>
          </a:p>
        </p:txBody>
      </p:sp>
      <p:sp>
        <p:nvSpPr>
          <p:cNvPr id="3" name="Platshållare för sidfot 2">
            <a:extLst>
              <a:ext uri="{FF2B5EF4-FFF2-40B4-BE49-F238E27FC236}">
                <a16:creationId xmlns:a16="http://schemas.microsoft.com/office/drawing/2014/main" id="{75C16A8F-FAC7-7CE5-DFC8-6136C05FC9DC}"/>
              </a:ext>
            </a:extLst>
          </p:cNvPr>
          <p:cNvSpPr>
            <a:spLocks noGrp="1"/>
          </p:cNvSpPr>
          <p:nvPr>
            <p:ph type="ftr" sz="quarter" idx="11"/>
          </p:nvPr>
        </p:nvSpPr>
        <p:spPr/>
        <p:txBody>
          <a:bodyPr/>
          <a:lstStyle/>
          <a:p>
            <a:r>
              <a:rPr lang="sv-SE"/>
              <a:t>ÅRSRAPPORT 2023</a:t>
            </a:r>
          </a:p>
        </p:txBody>
      </p:sp>
      <p:sp>
        <p:nvSpPr>
          <p:cNvPr id="4" name="Platshållare för bildnummer 3">
            <a:extLst>
              <a:ext uri="{FF2B5EF4-FFF2-40B4-BE49-F238E27FC236}">
                <a16:creationId xmlns:a16="http://schemas.microsoft.com/office/drawing/2014/main" id="{FAA57678-88A9-7E34-ED0B-566A6171640D}"/>
              </a:ext>
            </a:extLst>
          </p:cNvPr>
          <p:cNvSpPr>
            <a:spLocks noGrp="1"/>
          </p:cNvSpPr>
          <p:nvPr>
            <p:ph type="sldNum" sz="quarter" idx="12"/>
          </p:nvPr>
        </p:nvSpPr>
        <p:spPr/>
        <p:txBody>
          <a:bodyPr/>
          <a:lstStyle/>
          <a:p>
            <a:fld id="{2D537135-7AD0-406F-8FAB-3FBC050A0667}" type="slidenum">
              <a:rPr lang="sv-SE" smtClean="0"/>
              <a:t>‹#›</a:t>
            </a:fld>
            <a:endParaRPr lang="sv-SE"/>
          </a:p>
        </p:txBody>
      </p:sp>
      <p:pic>
        <p:nvPicPr>
          <p:cNvPr id="5" name="Bildobjekt 4" descr="En bild som visar Teckensnitt, logotyp, Grafik, text&#10;&#10;Automatiskt genererad beskrivning">
            <a:extLst>
              <a:ext uri="{FF2B5EF4-FFF2-40B4-BE49-F238E27FC236}">
                <a16:creationId xmlns:a16="http://schemas.microsoft.com/office/drawing/2014/main" id="{363AB4AA-ED8D-F587-797B-7D7B690121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257" y="365125"/>
            <a:ext cx="701943" cy="519957"/>
          </a:xfrm>
          <a:prstGeom prst="rect">
            <a:avLst/>
          </a:prstGeom>
        </p:spPr>
      </p:pic>
    </p:spTree>
    <p:extLst>
      <p:ext uri="{BB962C8B-B14F-4D97-AF65-F5344CB8AC3E}">
        <p14:creationId xmlns:p14="http://schemas.microsoft.com/office/powerpoint/2010/main" val="3126841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3BED72-43AC-4A69-1698-A50EBBAF04B4}"/>
              </a:ext>
            </a:extLst>
          </p:cNvPr>
          <p:cNvSpPr>
            <a:spLocks noGrp="1"/>
          </p:cNvSpPr>
          <p:nvPr>
            <p:ph type="title"/>
          </p:nvPr>
        </p:nvSpPr>
        <p:spPr>
          <a:xfrm>
            <a:off x="839788" y="457200"/>
            <a:ext cx="3932237" cy="1600200"/>
          </a:xfrm>
        </p:spPr>
        <p:txBody>
          <a:bodyPr anchor="b"/>
          <a:lstStyle>
            <a:lvl1pPr>
              <a:defRPr sz="2800">
                <a:latin typeface="Nirmala Text" panose="020B0502040204020203" pitchFamily="34" charset="0"/>
                <a:ea typeface="Nirmala Text" panose="020B0502040204020203" pitchFamily="34" charset="0"/>
                <a:cs typeface="Nirmala Text" panose="020B0502040204020203" pitchFamily="34" charset="0"/>
              </a:defRPr>
            </a:lvl1pPr>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779FDF56-C81D-6A07-2AF3-8DB412C35F0A}"/>
              </a:ext>
            </a:extLst>
          </p:cNvPr>
          <p:cNvSpPr>
            <a:spLocks noGrp="1"/>
          </p:cNvSpPr>
          <p:nvPr>
            <p:ph idx="1"/>
          </p:nvPr>
        </p:nvSpPr>
        <p:spPr>
          <a:xfrm>
            <a:off x="5183188" y="987425"/>
            <a:ext cx="6172200" cy="4873625"/>
          </a:xfrm>
        </p:spPr>
        <p:txBody>
          <a:bodyPr/>
          <a:lstStyle>
            <a:lvl1pPr>
              <a:defRPr sz="3200">
                <a:latin typeface="Nirmala Text" panose="020B0502040204020203" pitchFamily="34" charset="0"/>
                <a:ea typeface="Nirmala Text" panose="020B0502040204020203" pitchFamily="34" charset="0"/>
                <a:cs typeface="Nirmala Text" panose="020B0502040204020203" pitchFamily="34" charset="0"/>
              </a:defRPr>
            </a:lvl1pPr>
            <a:lvl2pPr>
              <a:defRPr sz="2800">
                <a:latin typeface="Nirmala Text" panose="020B0502040204020203" pitchFamily="34" charset="0"/>
                <a:ea typeface="Nirmala Text" panose="020B0502040204020203" pitchFamily="34" charset="0"/>
                <a:cs typeface="Nirmala Text" panose="020B0502040204020203" pitchFamily="34" charset="0"/>
              </a:defRPr>
            </a:lvl2pPr>
            <a:lvl3pPr>
              <a:defRPr sz="2400">
                <a:latin typeface="Nirmala Text" panose="020B0502040204020203" pitchFamily="34" charset="0"/>
                <a:ea typeface="Nirmala Text" panose="020B0502040204020203" pitchFamily="34" charset="0"/>
                <a:cs typeface="Nirmala Text" panose="020B0502040204020203" pitchFamily="34" charset="0"/>
              </a:defRPr>
            </a:lvl3pPr>
            <a:lvl4pPr>
              <a:defRPr sz="2000">
                <a:latin typeface="Nirmala Text" panose="020B0502040204020203" pitchFamily="34" charset="0"/>
                <a:ea typeface="Nirmala Text" panose="020B0502040204020203" pitchFamily="34" charset="0"/>
                <a:cs typeface="Nirmala Text" panose="020B0502040204020203" pitchFamily="34" charset="0"/>
              </a:defRPr>
            </a:lvl4pPr>
            <a:lvl5pPr>
              <a:defRPr sz="2000">
                <a:latin typeface="Nirmala Text" panose="020B0502040204020203" pitchFamily="34" charset="0"/>
                <a:ea typeface="Nirmala Text" panose="020B0502040204020203" pitchFamily="34" charset="0"/>
                <a:cs typeface="Nirmala Text" panose="020B0502040204020203" pitchFamily="34" charset="0"/>
              </a:defRPr>
            </a:lvl5pPr>
            <a:lvl6pPr>
              <a:defRPr sz="2000"/>
            </a:lvl6pPr>
            <a:lvl7pPr>
              <a:defRPr sz="2000"/>
            </a:lvl7pPr>
            <a:lvl8pPr>
              <a:defRPr sz="2000"/>
            </a:lvl8pPr>
            <a:lvl9pPr>
              <a:defRPr sz="20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text 3">
            <a:extLst>
              <a:ext uri="{FF2B5EF4-FFF2-40B4-BE49-F238E27FC236}">
                <a16:creationId xmlns:a16="http://schemas.microsoft.com/office/drawing/2014/main" id="{7703055D-EE66-0EAA-DC7A-F49FC8522092}"/>
              </a:ext>
            </a:extLst>
          </p:cNvPr>
          <p:cNvSpPr>
            <a:spLocks noGrp="1"/>
          </p:cNvSpPr>
          <p:nvPr>
            <p:ph type="body" sz="half" idx="2"/>
          </p:nvPr>
        </p:nvSpPr>
        <p:spPr>
          <a:xfrm>
            <a:off x="839788" y="2057400"/>
            <a:ext cx="3932237" cy="3811588"/>
          </a:xfrm>
        </p:spPr>
        <p:txBody>
          <a:bodyPr/>
          <a:lstStyle>
            <a:lvl1pPr marL="0" indent="0">
              <a:buNone/>
              <a:defRPr sz="1600">
                <a:latin typeface="Nirmala Text" panose="020B0502040204020203" pitchFamily="34" charset="0"/>
                <a:ea typeface="Nirmala Text" panose="020B0502040204020203" pitchFamily="34" charset="0"/>
                <a:cs typeface="Nirmala Text" panose="020B050204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Klicka här för att ändra format på bakgrundstexten</a:t>
            </a:r>
          </a:p>
        </p:txBody>
      </p:sp>
      <p:sp>
        <p:nvSpPr>
          <p:cNvPr id="5" name="Platshållare för datum 4">
            <a:extLst>
              <a:ext uri="{FF2B5EF4-FFF2-40B4-BE49-F238E27FC236}">
                <a16:creationId xmlns:a16="http://schemas.microsoft.com/office/drawing/2014/main" id="{A747DECA-65DF-0E6C-406F-71C1D11FBDBF}"/>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5B3F3ABE-6AE5-E89E-2989-839334650117}"/>
              </a:ext>
            </a:extLst>
          </p:cNvPr>
          <p:cNvSpPr>
            <a:spLocks noGrp="1"/>
          </p:cNvSpPr>
          <p:nvPr>
            <p:ph type="ftr" sz="quarter" idx="11"/>
          </p:nvPr>
        </p:nvSpPr>
        <p:spPr/>
        <p:txBody>
          <a:bodyPr/>
          <a:lstStyle/>
          <a:p>
            <a:r>
              <a:rPr lang="sv-SE"/>
              <a:t>ÅRSRAPPORT 2023</a:t>
            </a:r>
          </a:p>
        </p:txBody>
      </p:sp>
      <p:sp>
        <p:nvSpPr>
          <p:cNvPr id="7" name="Platshållare för bildnummer 6">
            <a:extLst>
              <a:ext uri="{FF2B5EF4-FFF2-40B4-BE49-F238E27FC236}">
                <a16:creationId xmlns:a16="http://schemas.microsoft.com/office/drawing/2014/main" id="{20E1036F-0DBB-9198-43AE-E2EB14B4E78A}"/>
              </a:ext>
            </a:extLst>
          </p:cNvPr>
          <p:cNvSpPr>
            <a:spLocks noGrp="1"/>
          </p:cNvSpPr>
          <p:nvPr>
            <p:ph type="sldNum" sz="quarter" idx="12"/>
          </p:nvPr>
        </p:nvSpPr>
        <p:spPr/>
        <p:txBody>
          <a:bodyPr/>
          <a:lstStyle/>
          <a:p>
            <a:fld id="{2D537135-7AD0-406F-8FAB-3FBC050A0667}" type="slidenum">
              <a:rPr lang="sv-SE" smtClean="0"/>
              <a:t>‹#›</a:t>
            </a:fld>
            <a:endParaRPr lang="sv-SE"/>
          </a:p>
        </p:txBody>
      </p:sp>
      <p:pic>
        <p:nvPicPr>
          <p:cNvPr id="8" name="Bildobjekt 7" descr="En bild som visar Teckensnitt, logotyp, Grafik, text&#10;&#10;Automatiskt genererad beskrivning">
            <a:extLst>
              <a:ext uri="{FF2B5EF4-FFF2-40B4-BE49-F238E27FC236}">
                <a16:creationId xmlns:a16="http://schemas.microsoft.com/office/drawing/2014/main" id="{CECB130B-353B-4296-8DD3-69EC7757B7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257" y="365125"/>
            <a:ext cx="701943" cy="519957"/>
          </a:xfrm>
          <a:prstGeom prst="rect">
            <a:avLst/>
          </a:prstGeom>
        </p:spPr>
      </p:pic>
    </p:spTree>
    <p:extLst>
      <p:ext uri="{BB962C8B-B14F-4D97-AF65-F5344CB8AC3E}">
        <p14:creationId xmlns:p14="http://schemas.microsoft.com/office/powerpoint/2010/main" val="3539599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B6C0A39-7989-2411-6643-456092F9CBD8}"/>
              </a:ext>
            </a:extLst>
          </p:cNvPr>
          <p:cNvSpPr>
            <a:spLocks noGrp="1"/>
          </p:cNvSpPr>
          <p:nvPr>
            <p:ph type="title"/>
          </p:nvPr>
        </p:nvSpPr>
        <p:spPr>
          <a:xfrm>
            <a:off x="839788" y="457200"/>
            <a:ext cx="3932237" cy="1600200"/>
          </a:xfrm>
        </p:spPr>
        <p:txBody>
          <a:bodyPr anchor="b">
            <a:normAutofit/>
          </a:bodyPr>
          <a:lstStyle>
            <a:lvl1pPr>
              <a:defRPr sz="2800">
                <a:latin typeface="Nirmala Text" panose="020B0502040204020203" pitchFamily="34" charset="0"/>
                <a:ea typeface="Nirmala Text" panose="020B0502040204020203" pitchFamily="34" charset="0"/>
                <a:cs typeface="Nirmala Text" panose="020B0502040204020203" pitchFamily="34" charset="0"/>
              </a:defRPr>
            </a:lvl1pPr>
          </a:lstStyle>
          <a:p>
            <a:r>
              <a:rPr lang="sv-SE" dirty="0"/>
              <a:t>Klicka här för att ändra mall för rubrikformat</a:t>
            </a:r>
          </a:p>
        </p:txBody>
      </p:sp>
      <p:sp>
        <p:nvSpPr>
          <p:cNvPr id="3" name="Platshållare för bild 2">
            <a:extLst>
              <a:ext uri="{FF2B5EF4-FFF2-40B4-BE49-F238E27FC236}">
                <a16:creationId xmlns:a16="http://schemas.microsoft.com/office/drawing/2014/main" id="{256F452B-C4BF-96F6-9DF1-00CA13D040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4" name="Platshållare för text 3">
            <a:extLst>
              <a:ext uri="{FF2B5EF4-FFF2-40B4-BE49-F238E27FC236}">
                <a16:creationId xmlns:a16="http://schemas.microsoft.com/office/drawing/2014/main" id="{5EC62DDD-4036-D77C-6761-D55E0C01477F}"/>
              </a:ext>
            </a:extLst>
          </p:cNvPr>
          <p:cNvSpPr>
            <a:spLocks noGrp="1"/>
          </p:cNvSpPr>
          <p:nvPr>
            <p:ph type="body" sz="half" idx="2"/>
          </p:nvPr>
        </p:nvSpPr>
        <p:spPr>
          <a:xfrm>
            <a:off x="839788" y="2057400"/>
            <a:ext cx="3932237" cy="3811588"/>
          </a:xfrm>
        </p:spPr>
        <p:txBody>
          <a:bodyPr/>
          <a:lstStyle>
            <a:lvl1pPr marL="0" indent="0">
              <a:buNone/>
              <a:defRPr sz="1600">
                <a:latin typeface="Nirmala Text" panose="020B0502040204020203" pitchFamily="34" charset="0"/>
                <a:ea typeface="Nirmala Text" panose="020B0502040204020203" pitchFamily="34" charset="0"/>
                <a:cs typeface="Nirmala Text" panose="020B050204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Klicka här för att ändra format på bakgrundstexten</a:t>
            </a:r>
          </a:p>
        </p:txBody>
      </p:sp>
      <p:sp>
        <p:nvSpPr>
          <p:cNvPr id="5" name="Platshållare för datum 4">
            <a:extLst>
              <a:ext uri="{FF2B5EF4-FFF2-40B4-BE49-F238E27FC236}">
                <a16:creationId xmlns:a16="http://schemas.microsoft.com/office/drawing/2014/main" id="{E05D8CB9-9B16-DA13-F4F9-E32F6262EA6A}"/>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FA14F369-8D67-FEDF-5B45-45B88D0C8CB3}"/>
              </a:ext>
            </a:extLst>
          </p:cNvPr>
          <p:cNvSpPr>
            <a:spLocks noGrp="1"/>
          </p:cNvSpPr>
          <p:nvPr>
            <p:ph type="ftr" sz="quarter" idx="11"/>
          </p:nvPr>
        </p:nvSpPr>
        <p:spPr/>
        <p:txBody>
          <a:bodyPr/>
          <a:lstStyle/>
          <a:p>
            <a:r>
              <a:rPr lang="sv-SE"/>
              <a:t>ÅRSRAPPORT 2023</a:t>
            </a:r>
          </a:p>
        </p:txBody>
      </p:sp>
      <p:sp>
        <p:nvSpPr>
          <p:cNvPr id="7" name="Platshållare för bildnummer 6">
            <a:extLst>
              <a:ext uri="{FF2B5EF4-FFF2-40B4-BE49-F238E27FC236}">
                <a16:creationId xmlns:a16="http://schemas.microsoft.com/office/drawing/2014/main" id="{CD06E19B-DD64-FE99-15C8-DA4C6280F32D}"/>
              </a:ext>
            </a:extLst>
          </p:cNvPr>
          <p:cNvSpPr>
            <a:spLocks noGrp="1"/>
          </p:cNvSpPr>
          <p:nvPr>
            <p:ph type="sldNum" sz="quarter" idx="12"/>
          </p:nvPr>
        </p:nvSpPr>
        <p:spPr/>
        <p:txBody>
          <a:bodyPr/>
          <a:lstStyle/>
          <a:p>
            <a:fld id="{2D537135-7AD0-406F-8FAB-3FBC050A0667}" type="slidenum">
              <a:rPr lang="sv-SE" smtClean="0"/>
              <a:t>‹#›</a:t>
            </a:fld>
            <a:endParaRPr lang="sv-SE"/>
          </a:p>
        </p:txBody>
      </p:sp>
      <p:pic>
        <p:nvPicPr>
          <p:cNvPr id="8" name="Bildobjekt 7" descr="En bild som visar Teckensnitt, logotyp, Grafik, text&#10;&#10;Automatiskt genererad beskrivning">
            <a:extLst>
              <a:ext uri="{FF2B5EF4-FFF2-40B4-BE49-F238E27FC236}">
                <a16:creationId xmlns:a16="http://schemas.microsoft.com/office/drawing/2014/main" id="{9023DC02-B084-BE8E-C614-611D56DE308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257" y="365125"/>
            <a:ext cx="701943" cy="519957"/>
          </a:xfrm>
          <a:prstGeom prst="rect">
            <a:avLst/>
          </a:prstGeom>
        </p:spPr>
      </p:pic>
    </p:spTree>
    <p:extLst>
      <p:ext uri="{BB962C8B-B14F-4D97-AF65-F5344CB8AC3E}">
        <p14:creationId xmlns:p14="http://schemas.microsoft.com/office/powerpoint/2010/main" val="4115394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913312AC-F0DA-1481-0F52-F70157ECCF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F407F24A-ACC7-84C0-9C3C-B693BDD2C1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77FC78BC-C369-C2A2-54EB-5ADA5F98BA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sv-SE"/>
              <a:t>2024-07-03</a:t>
            </a:r>
          </a:p>
        </p:txBody>
      </p:sp>
      <p:sp>
        <p:nvSpPr>
          <p:cNvPr id="5" name="Platshållare för sidfot 4">
            <a:extLst>
              <a:ext uri="{FF2B5EF4-FFF2-40B4-BE49-F238E27FC236}">
                <a16:creationId xmlns:a16="http://schemas.microsoft.com/office/drawing/2014/main" id="{B005DCEA-3B44-C66B-FB33-5766373BFB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sv-SE"/>
              <a:t>ÅRSRAPPORT 2023</a:t>
            </a:r>
          </a:p>
        </p:txBody>
      </p:sp>
      <p:sp>
        <p:nvSpPr>
          <p:cNvPr id="6" name="Platshållare för bildnummer 5">
            <a:extLst>
              <a:ext uri="{FF2B5EF4-FFF2-40B4-BE49-F238E27FC236}">
                <a16:creationId xmlns:a16="http://schemas.microsoft.com/office/drawing/2014/main" id="{58A08734-D652-F6E5-3ADA-30E7CE2834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D537135-7AD0-406F-8FAB-3FBC050A0667}" type="slidenum">
              <a:rPr lang="sv-SE" smtClean="0"/>
              <a:t>‹#›</a:t>
            </a:fld>
            <a:endParaRPr lang="sv-SE"/>
          </a:p>
        </p:txBody>
      </p:sp>
      <p:pic>
        <p:nvPicPr>
          <p:cNvPr id="7" name="Bildobjekt 6" descr="En bild som visar Teckensnitt, logotyp, Grafik, text&#10;&#10;Automatiskt genererad beskrivning">
            <a:extLst>
              <a:ext uri="{FF2B5EF4-FFF2-40B4-BE49-F238E27FC236}">
                <a16:creationId xmlns:a16="http://schemas.microsoft.com/office/drawing/2014/main" id="{9EEFF0C6-48B5-9406-079E-4F4782A099FA}"/>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36257" y="365125"/>
            <a:ext cx="701943" cy="519957"/>
          </a:xfrm>
          <a:prstGeom prst="rect">
            <a:avLst/>
          </a:prstGeom>
        </p:spPr>
      </p:pic>
    </p:spTree>
    <p:extLst>
      <p:ext uri="{BB962C8B-B14F-4D97-AF65-F5344CB8AC3E}">
        <p14:creationId xmlns:p14="http://schemas.microsoft.com/office/powerpoint/2010/main" val="2409237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000" kern="1200">
          <a:solidFill>
            <a:schemeClr val="tx1"/>
          </a:solidFill>
          <a:latin typeface="Nirmala Text" panose="020B0502040204020203" pitchFamily="34" charset="0"/>
          <a:ea typeface="Nirmala Text" panose="020B0502040204020203" pitchFamily="34" charset="0"/>
          <a:cs typeface="Nirmala Text"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Nirmala Text" panose="020B0502040204020203" pitchFamily="34" charset="0"/>
          <a:ea typeface="Nirmala Text" panose="020B0502040204020203" pitchFamily="34" charset="0"/>
          <a:cs typeface="Nirmala Text"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Nirmala Text" panose="020B0502040204020203" pitchFamily="34" charset="0"/>
          <a:ea typeface="Nirmala Text" panose="020B0502040204020203" pitchFamily="34" charset="0"/>
          <a:cs typeface="Nirmala Text"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irmala Text" panose="020B0502040204020203" pitchFamily="34" charset="0"/>
          <a:ea typeface="Nirmala Text" panose="020B0502040204020203" pitchFamily="34" charset="0"/>
          <a:cs typeface="Nirmala Text"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irmala Text" panose="020B0502040204020203" pitchFamily="34" charset="0"/>
          <a:ea typeface="Nirmala Text" panose="020B0502040204020203" pitchFamily="34" charset="0"/>
          <a:cs typeface="Nirmala Text"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irmala Text" panose="020B0502040204020203" pitchFamily="34" charset="0"/>
          <a:ea typeface="Nirmala Text" panose="020B0502040204020203" pitchFamily="34" charset="0"/>
          <a:cs typeface="Nirmala Text"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89D640-966B-B686-A3A6-7E1D0623DB80}"/>
              </a:ext>
            </a:extLst>
          </p:cNvPr>
          <p:cNvSpPr>
            <a:spLocks noGrp="1"/>
          </p:cNvSpPr>
          <p:nvPr>
            <p:ph type="title"/>
          </p:nvPr>
        </p:nvSpPr>
        <p:spPr/>
        <p:txBody>
          <a:bodyPr/>
          <a:lstStyle/>
          <a:p>
            <a:r>
              <a:rPr lang="sv-SE" dirty="0"/>
              <a:t>Rapporter - Allmänt</a:t>
            </a:r>
          </a:p>
        </p:txBody>
      </p:sp>
      <p:sp>
        <p:nvSpPr>
          <p:cNvPr id="3" name="Platshållare för text 2">
            <a:extLst>
              <a:ext uri="{FF2B5EF4-FFF2-40B4-BE49-F238E27FC236}">
                <a16:creationId xmlns:a16="http://schemas.microsoft.com/office/drawing/2014/main" id="{4C087D25-4042-58F1-D90F-BEB39C662B77}"/>
              </a:ext>
            </a:extLst>
          </p:cNvPr>
          <p:cNvSpPr>
            <a:spLocks noGrp="1"/>
          </p:cNvSpPr>
          <p:nvPr>
            <p:ph type="body" idx="1"/>
          </p:nvPr>
        </p:nvSpPr>
        <p:spPr/>
        <p:txBody>
          <a:bodyPr/>
          <a:lstStyle/>
          <a:p>
            <a:r>
              <a:rPr lang="sv-SE" dirty="0"/>
              <a:t>Svenskt kvalitetsregister för karies och parodontit </a:t>
            </a:r>
          </a:p>
          <a:p>
            <a:r>
              <a:rPr lang="sv-SE" dirty="0"/>
              <a:t>ÅRSRAPPORT 2023</a:t>
            </a:r>
          </a:p>
        </p:txBody>
      </p:sp>
      <p:sp>
        <p:nvSpPr>
          <p:cNvPr id="4" name="Platshållare för datum 3">
            <a:extLst>
              <a:ext uri="{FF2B5EF4-FFF2-40B4-BE49-F238E27FC236}">
                <a16:creationId xmlns:a16="http://schemas.microsoft.com/office/drawing/2014/main" id="{D8DAA699-1576-80A8-4318-4A907DCE1463}"/>
              </a:ext>
            </a:extLst>
          </p:cNvPr>
          <p:cNvSpPr>
            <a:spLocks noGrp="1"/>
          </p:cNvSpPr>
          <p:nvPr>
            <p:ph type="dt" sz="half" idx="10"/>
          </p:nvPr>
        </p:nvSpPr>
        <p:spPr/>
        <p:txBody>
          <a:bodyPr/>
          <a:lstStyle/>
          <a:p>
            <a:r>
              <a:rPr lang="sv-SE"/>
              <a:t>2024-07-03</a:t>
            </a:r>
          </a:p>
        </p:txBody>
      </p:sp>
      <p:sp>
        <p:nvSpPr>
          <p:cNvPr id="5" name="Platshållare för sidfot 4">
            <a:extLst>
              <a:ext uri="{FF2B5EF4-FFF2-40B4-BE49-F238E27FC236}">
                <a16:creationId xmlns:a16="http://schemas.microsoft.com/office/drawing/2014/main" id="{95FD938A-5B10-319A-82C4-4735C018892B}"/>
              </a:ext>
            </a:extLst>
          </p:cNvPr>
          <p:cNvSpPr>
            <a:spLocks noGrp="1"/>
          </p:cNvSpPr>
          <p:nvPr>
            <p:ph type="ftr" sz="quarter" idx="11"/>
          </p:nvPr>
        </p:nvSpPr>
        <p:spPr/>
        <p:txBody>
          <a:bodyPr/>
          <a:lstStyle/>
          <a:p>
            <a:r>
              <a:rPr lang="sv-SE"/>
              <a:t>ÅRSRAPPORT 2023</a:t>
            </a:r>
          </a:p>
        </p:txBody>
      </p:sp>
      <p:sp>
        <p:nvSpPr>
          <p:cNvPr id="6" name="Platshållare för bildnummer 5">
            <a:extLst>
              <a:ext uri="{FF2B5EF4-FFF2-40B4-BE49-F238E27FC236}">
                <a16:creationId xmlns:a16="http://schemas.microsoft.com/office/drawing/2014/main" id="{54B0E77C-81EC-C51C-870C-734F929BFF57}"/>
              </a:ext>
            </a:extLst>
          </p:cNvPr>
          <p:cNvSpPr>
            <a:spLocks noGrp="1"/>
          </p:cNvSpPr>
          <p:nvPr>
            <p:ph type="sldNum" sz="quarter" idx="12"/>
          </p:nvPr>
        </p:nvSpPr>
        <p:spPr/>
        <p:txBody>
          <a:bodyPr/>
          <a:lstStyle/>
          <a:p>
            <a:fld id="{2D537135-7AD0-406F-8FAB-3FBC050A0667}" type="slidenum">
              <a:rPr lang="sv-SE" smtClean="0"/>
              <a:t>1</a:t>
            </a:fld>
            <a:endParaRPr lang="sv-SE" dirty="0"/>
          </a:p>
        </p:txBody>
      </p:sp>
    </p:spTree>
    <p:extLst>
      <p:ext uri="{BB962C8B-B14F-4D97-AF65-F5344CB8AC3E}">
        <p14:creationId xmlns:p14="http://schemas.microsoft.com/office/powerpoint/2010/main" val="3929744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132C11-C8C4-2A74-6A78-60819A2EE162}"/>
              </a:ext>
            </a:extLst>
          </p:cNvPr>
          <p:cNvSpPr>
            <a:spLocks noGrp="1"/>
          </p:cNvSpPr>
          <p:nvPr>
            <p:ph type="title"/>
          </p:nvPr>
        </p:nvSpPr>
        <p:spPr/>
        <p:txBody>
          <a:bodyPr>
            <a:normAutofit/>
          </a:bodyPr>
          <a:lstStyle/>
          <a:p>
            <a:r>
              <a:rPr lang="sv-SE" sz="3100" dirty="0"/>
              <a:t>Intervall mellan basundersökningar bland sköra patienter 60 år och äldre</a:t>
            </a:r>
            <a:br>
              <a:rPr lang="sv-SE" dirty="0"/>
            </a:br>
            <a:r>
              <a:rPr lang="sv-SE" sz="2000" dirty="0"/>
              <a:t>RAPPORT 6B</a:t>
            </a:r>
          </a:p>
        </p:txBody>
      </p:sp>
      <p:sp>
        <p:nvSpPr>
          <p:cNvPr id="4" name="Platshållare för innehåll 3">
            <a:extLst>
              <a:ext uri="{FF2B5EF4-FFF2-40B4-BE49-F238E27FC236}">
                <a16:creationId xmlns:a16="http://schemas.microsoft.com/office/drawing/2014/main" id="{47DF2A6F-A04A-B425-4F4A-E0C6B67FF0D2}"/>
              </a:ext>
            </a:extLst>
          </p:cNvPr>
          <p:cNvSpPr>
            <a:spLocks noGrp="1"/>
          </p:cNvSpPr>
          <p:nvPr>
            <p:ph sz="half" idx="2"/>
          </p:nvPr>
        </p:nvSpPr>
        <p:spPr>
          <a:xfrm>
            <a:off x="5686428" y="1551398"/>
            <a:ext cx="6077482" cy="4625565"/>
          </a:xfrm>
        </p:spPr>
        <p:txBody>
          <a:bodyPr>
            <a:normAutofit fontScale="62500" lnSpcReduction="20000"/>
          </a:bodyPr>
          <a:lstStyle/>
          <a:p>
            <a:r>
              <a:rPr lang="sv-SE" sz="2600" dirty="0"/>
              <a:t>TEKNISK BESKRIVNING:</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DELTAGANDE ORGANISATIONER: 19</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STYCKEPRISDEBITERING: Unika patienter med basundersökning (TLV 101, 102, 111, 112) som haft styckepristandvård både vid basundersökning 2023 samt vid närmast föregående basundersökning. </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NÖDVÄNDIG TANDVÅRD: Unika patienter som har haft N-tandvård vid basundersökning 2023 samt vid närmast föregående basundersökning. </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STYCKEPRISTANDVÅRD TILL NÖDVÄNDIG TANDVÅRD: Unika patienter som har haft N-tandvård vid basundersökning 2023 samt styckepristandvård eller abonnemangstandvård vid närmast föregående basundersökning. </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ABONNEMANGSTANDVÅRD: Unika patienter med basundersökning (TLV 101, 102, 111, 112) som har haft abonnemangstandvård både vid basundersökning 2023 samt vid närmast föregående basundersökning. </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ANTAL PATIENTER:</a:t>
            </a:r>
            <a:br>
              <a:rPr lang="sv-SE" sz="1900" dirty="0">
                <a:effectLst/>
                <a:latin typeface="Nirmala UI" panose="020B0502040204020203" pitchFamily="34" charset="0"/>
                <a:ea typeface="Nirmala UI" panose="020B0502040204020203" pitchFamily="34" charset="0"/>
                <a:cs typeface="Times New Roman" panose="02020603050405020304" pitchFamily="18" charset="0"/>
              </a:rPr>
            </a:br>
            <a:r>
              <a:rPr lang="sv-SE" sz="1900" dirty="0">
                <a:effectLst/>
                <a:latin typeface="Nirmala UI" panose="020B0502040204020203" pitchFamily="34" charset="0"/>
                <a:ea typeface="Nirmala UI" panose="020B0502040204020203" pitchFamily="34" charset="0"/>
                <a:cs typeface="Times New Roman" panose="02020603050405020304" pitchFamily="18" charset="0"/>
              </a:rPr>
              <a:t>n = 2 870 (patienter som gått från styckepristandvård till nödvändig tandvård)</a:t>
            </a:r>
            <a:br>
              <a:rPr lang="sv-SE" sz="1900" dirty="0">
                <a:effectLst/>
                <a:latin typeface="Nirmala UI" panose="020B0502040204020203" pitchFamily="34" charset="0"/>
                <a:ea typeface="Nirmala UI" panose="020B0502040204020203" pitchFamily="34" charset="0"/>
                <a:cs typeface="Times New Roman" panose="02020603050405020304" pitchFamily="18" charset="0"/>
              </a:rPr>
            </a:br>
            <a:r>
              <a:rPr lang="sv-SE" sz="1900" dirty="0">
                <a:effectLst/>
                <a:latin typeface="Nirmala UI" panose="020B0502040204020203" pitchFamily="34" charset="0"/>
                <a:ea typeface="Nirmala UI" panose="020B0502040204020203" pitchFamily="34" charset="0"/>
                <a:cs typeface="Times New Roman" panose="02020603050405020304" pitchFamily="18" charset="0"/>
              </a:rPr>
              <a:t>n = 186 398 (patienter med styckepristandvård)</a:t>
            </a:r>
            <a:br>
              <a:rPr lang="sv-SE" sz="1900" dirty="0">
                <a:effectLst/>
                <a:latin typeface="Nirmala UI" panose="020B0502040204020203" pitchFamily="34" charset="0"/>
                <a:ea typeface="Nirmala UI" panose="020B0502040204020203" pitchFamily="34" charset="0"/>
                <a:cs typeface="Times New Roman" panose="02020603050405020304" pitchFamily="18" charset="0"/>
              </a:rPr>
            </a:br>
            <a:r>
              <a:rPr lang="sv-SE" sz="1900" dirty="0">
                <a:effectLst/>
                <a:latin typeface="Nirmala UI" panose="020B0502040204020203" pitchFamily="34" charset="0"/>
                <a:ea typeface="Nirmala UI" panose="020B0502040204020203" pitchFamily="34" charset="0"/>
                <a:cs typeface="Times New Roman" panose="02020603050405020304" pitchFamily="18" charset="0"/>
              </a:rPr>
              <a:t>n = 54 513 (patienter med abonnemangstandvård)</a:t>
            </a:r>
            <a:br>
              <a:rPr lang="sv-SE" sz="1900" dirty="0">
                <a:effectLst/>
                <a:latin typeface="Nirmala UI" panose="020B0502040204020203" pitchFamily="34" charset="0"/>
                <a:ea typeface="Nirmala UI" panose="020B0502040204020203" pitchFamily="34" charset="0"/>
                <a:cs typeface="Times New Roman" panose="02020603050405020304" pitchFamily="18" charset="0"/>
              </a:rPr>
            </a:br>
            <a:r>
              <a:rPr lang="sv-SE" sz="1900" dirty="0">
                <a:effectLst/>
                <a:latin typeface="Nirmala UI" panose="020B0502040204020203" pitchFamily="34" charset="0"/>
                <a:ea typeface="Nirmala UI" panose="020B0502040204020203" pitchFamily="34" charset="0"/>
                <a:cs typeface="Times New Roman" panose="02020603050405020304" pitchFamily="18" charset="0"/>
              </a:rPr>
              <a:t>n = 4 487 (patienter med nödvändig tandvård) </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BERÄKNING: Medelvärden vad avser antal månader mellan basundersökningar har beräknats för unika patienter som gått från styckepristandvård till N-tandvård samt hos patienter med olika debiteringskategorier. En jämförelsegrupp som enbart haft styckepristandvård.</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Täljare= Antal månader mellan basundersökning hos varje definierad patientkategori. </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Nämnare= Antal individer 60 - 99 år inom varje definierad patientkategori som hade en basundersökning 2023. Spridning anges som lägsta och högsta värde av revisionstervall.</a:t>
            </a:r>
          </a:p>
        </p:txBody>
      </p:sp>
      <p:sp>
        <p:nvSpPr>
          <p:cNvPr id="5" name="Platshållare för datum 4">
            <a:extLst>
              <a:ext uri="{FF2B5EF4-FFF2-40B4-BE49-F238E27FC236}">
                <a16:creationId xmlns:a16="http://schemas.microsoft.com/office/drawing/2014/main" id="{391CE9B4-820D-EB1E-AAB0-5ECEA72351E2}"/>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7F549E7D-7850-D056-AE6B-55EC39F6917A}"/>
              </a:ext>
            </a:extLst>
          </p:cNvPr>
          <p:cNvSpPr>
            <a:spLocks noGrp="1"/>
          </p:cNvSpPr>
          <p:nvPr>
            <p:ph type="ftr" sz="quarter" idx="11"/>
          </p:nvPr>
        </p:nvSpPr>
        <p:spPr/>
        <p:txBody>
          <a:bodyPr/>
          <a:lstStyle/>
          <a:p>
            <a:r>
              <a:rPr lang="sv-SE"/>
              <a:t>ÅRSRAPPORT 2023</a:t>
            </a:r>
          </a:p>
        </p:txBody>
      </p:sp>
      <p:sp>
        <p:nvSpPr>
          <p:cNvPr id="7" name="Platshållare för bildnummer 6">
            <a:extLst>
              <a:ext uri="{FF2B5EF4-FFF2-40B4-BE49-F238E27FC236}">
                <a16:creationId xmlns:a16="http://schemas.microsoft.com/office/drawing/2014/main" id="{743905C0-562D-53E8-6834-32DF1F3AAB28}"/>
              </a:ext>
            </a:extLst>
          </p:cNvPr>
          <p:cNvSpPr>
            <a:spLocks noGrp="1"/>
          </p:cNvSpPr>
          <p:nvPr>
            <p:ph type="sldNum" sz="quarter" idx="12"/>
          </p:nvPr>
        </p:nvSpPr>
        <p:spPr/>
        <p:txBody>
          <a:bodyPr/>
          <a:lstStyle/>
          <a:p>
            <a:fld id="{2D537135-7AD0-406F-8FAB-3FBC050A0667}" type="slidenum">
              <a:rPr lang="sv-SE" smtClean="0"/>
              <a:t>10</a:t>
            </a:fld>
            <a:endParaRPr lang="sv-SE"/>
          </a:p>
        </p:txBody>
      </p:sp>
      <p:pic>
        <p:nvPicPr>
          <p:cNvPr id="10" name="Platshållare för innehåll 9">
            <a:extLst>
              <a:ext uri="{FF2B5EF4-FFF2-40B4-BE49-F238E27FC236}">
                <a16:creationId xmlns:a16="http://schemas.microsoft.com/office/drawing/2014/main" id="{821749F9-80D9-AA38-D3F4-AAB2DA2BA93C}"/>
              </a:ext>
            </a:extLst>
          </p:cNvPr>
          <p:cNvPicPr>
            <a:picLocks noGrp="1" noChangeAspect="1"/>
          </p:cNvPicPr>
          <p:nvPr>
            <p:ph sz="half" idx="1"/>
          </p:nvPr>
        </p:nvPicPr>
        <p:blipFill>
          <a:blip r:embed="rId2"/>
          <a:stretch>
            <a:fillRect/>
          </a:stretch>
        </p:blipFill>
        <p:spPr>
          <a:xfrm>
            <a:off x="504828" y="1825625"/>
            <a:ext cx="5181600" cy="4351338"/>
          </a:xfrm>
          <a:prstGeom prst="rect">
            <a:avLst/>
          </a:prstGeom>
        </p:spPr>
      </p:pic>
    </p:spTree>
    <p:extLst>
      <p:ext uri="{BB962C8B-B14F-4D97-AF65-F5344CB8AC3E}">
        <p14:creationId xmlns:p14="http://schemas.microsoft.com/office/powerpoint/2010/main" val="1176880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6E2DAF-EE3C-D6FC-F4A6-7CE1AB8BA218}"/>
              </a:ext>
            </a:extLst>
          </p:cNvPr>
          <p:cNvSpPr>
            <a:spLocks noGrp="1"/>
          </p:cNvSpPr>
          <p:nvPr>
            <p:ph type="title"/>
          </p:nvPr>
        </p:nvSpPr>
        <p:spPr/>
        <p:txBody>
          <a:bodyPr>
            <a:normAutofit/>
          </a:bodyPr>
          <a:lstStyle/>
          <a:p>
            <a:r>
              <a:rPr lang="sv-SE" sz="3100" dirty="0"/>
              <a:t>Spridning i intervall mellan basundersökningar hos sköra patienter 60 år och äldre</a:t>
            </a:r>
            <a:br>
              <a:rPr lang="sv-SE" dirty="0"/>
            </a:br>
            <a:r>
              <a:rPr lang="sv-SE" sz="1800" dirty="0"/>
              <a:t>RAPPORT 6C</a:t>
            </a:r>
            <a:endParaRPr lang="sv-SE" dirty="0"/>
          </a:p>
        </p:txBody>
      </p:sp>
      <p:sp>
        <p:nvSpPr>
          <p:cNvPr id="4" name="Platshållare för innehåll 3">
            <a:extLst>
              <a:ext uri="{FF2B5EF4-FFF2-40B4-BE49-F238E27FC236}">
                <a16:creationId xmlns:a16="http://schemas.microsoft.com/office/drawing/2014/main" id="{AB24686E-7D92-3560-F3E5-B63F3BE493EF}"/>
              </a:ext>
            </a:extLst>
          </p:cNvPr>
          <p:cNvSpPr>
            <a:spLocks noGrp="1"/>
          </p:cNvSpPr>
          <p:nvPr>
            <p:ph sz="half" idx="2"/>
          </p:nvPr>
        </p:nvSpPr>
        <p:spPr/>
        <p:txBody>
          <a:bodyPr/>
          <a:lstStyle/>
          <a:p>
            <a:r>
              <a:rPr lang="sv-SE" sz="1600" dirty="0"/>
              <a:t>TEKNISK BESKRIVNING</a:t>
            </a:r>
          </a:p>
          <a:p>
            <a:r>
              <a:rPr lang="sv-SE" sz="1200" dirty="0"/>
              <a:t>Se RAPPORT 6B</a:t>
            </a:r>
          </a:p>
        </p:txBody>
      </p:sp>
      <p:sp>
        <p:nvSpPr>
          <p:cNvPr id="5" name="Platshållare för datum 4">
            <a:extLst>
              <a:ext uri="{FF2B5EF4-FFF2-40B4-BE49-F238E27FC236}">
                <a16:creationId xmlns:a16="http://schemas.microsoft.com/office/drawing/2014/main" id="{82D563BC-9387-6E3C-F851-6C37028E2FB6}"/>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1E0460D4-F09D-E677-2B3A-9F0BAFF61CA2}"/>
              </a:ext>
            </a:extLst>
          </p:cNvPr>
          <p:cNvSpPr>
            <a:spLocks noGrp="1"/>
          </p:cNvSpPr>
          <p:nvPr>
            <p:ph type="ftr" sz="quarter" idx="11"/>
          </p:nvPr>
        </p:nvSpPr>
        <p:spPr/>
        <p:txBody>
          <a:bodyPr/>
          <a:lstStyle/>
          <a:p>
            <a:r>
              <a:rPr lang="sv-SE"/>
              <a:t>ÅRSRAPPORT 2023</a:t>
            </a:r>
          </a:p>
        </p:txBody>
      </p:sp>
      <p:sp>
        <p:nvSpPr>
          <p:cNvPr id="7" name="Platshållare för bildnummer 6">
            <a:extLst>
              <a:ext uri="{FF2B5EF4-FFF2-40B4-BE49-F238E27FC236}">
                <a16:creationId xmlns:a16="http://schemas.microsoft.com/office/drawing/2014/main" id="{3B7C593B-020C-DAD9-85C1-35D7F483A8FF}"/>
              </a:ext>
            </a:extLst>
          </p:cNvPr>
          <p:cNvSpPr>
            <a:spLocks noGrp="1"/>
          </p:cNvSpPr>
          <p:nvPr>
            <p:ph type="sldNum" sz="quarter" idx="12"/>
          </p:nvPr>
        </p:nvSpPr>
        <p:spPr/>
        <p:txBody>
          <a:bodyPr/>
          <a:lstStyle/>
          <a:p>
            <a:fld id="{2D537135-7AD0-406F-8FAB-3FBC050A0667}" type="slidenum">
              <a:rPr lang="sv-SE" smtClean="0"/>
              <a:t>11</a:t>
            </a:fld>
            <a:endParaRPr lang="sv-SE"/>
          </a:p>
        </p:txBody>
      </p:sp>
      <p:pic>
        <p:nvPicPr>
          <p:cNvPr id="10" name="Platshållare för innehåll 9">
            <a:extLst>
              <a:ext uri="{FF2B5EF4-FFF2-40B4-BE49-F238E27FC236}">
                <a16:creationId xmlns:a16="http://schemas.microsoft.com/office/drawing/2014/main" id="{5B97CECA-CC3B-5582-5002-F0E7E6639CAE}"/>
              </a:ext>
            </a:extLst>
          </p:cNvPr>
          <p:cNvPicPr>
            <a:picLocks noGrp="1" noChangeAspect="1"/>
          </p:cNvPicPr>
          <p:nvPr>
            <p:ph sz="half" idx="1"/>
          </p:nvPr>
        </p:nvPicPr>
        <p:blipFill>
          <a:blip r:embed="rId2"/>
          <a:stretch>
            <a:fillRect/>
          </a:stretch>
        </p:blipFill>
        <p:spPr>
          <a:prstGeom prst="rect">
            <a:avLst/>
          </a:prstGeom>
        </p:spPr>
      </p:pic>
    </p:spTree>
    <p:extLst>
      <p:ext uri="{BB962C8B-B14F-4D97-AF65-F5344CB8AC3E}">
        <p14:creationId xmlns:p14="http://schemas.microsoft.com/office/powerpoint/2010/main" val="4274098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7CC716-73C2-F386-5801-81BC6DB38F62}"/>
              </a:ext>
            </a:extLst>
          </p:cNvPr>
          <p:cNvSpPr>
            <a:spLocks noGrp="1"/>
          </p:cNvSpPr>
          <p:nvPr>
            <p:ph type="title"/>
          </p:nvPr>
        </p:nvSpPr>
        <p:spPr/>
        <p:txBody>
          <a:bodyPr>
            <a:normAutofit/>
          </a:bodyPr>
          <a:lstStyle/>
          <a:p>
            <a:r>
              <a:rPr lang="sv-SE" sz="3100" dirty="0"/>
              <a:t>Intervall mellan basundersökningar av sköra patienter. Medelvärde och spridning per organisation</a:t>
            </a:r>
            <a:br>
              <a:rPr lang="sv-SE" dirty="0"/>
            </a:br>
            <a:r>
              <a:rPr lang="sv-SE" sz="2000" dirty="0"/>
              <a:t>RAPPORT 6D</a:t>
            </a:r>
          </a:p>
        </p:txBody>
      </p:sp>
      <p:sp>
        <p:nvSpPr>
          <p:cNvPr id="3" name="Platshållare för datum 2">
            <a:extLst>
              <a:ext uri="{FF2B5EF4-FFF2-40B4-BE49-F238E27FC236}">
                <a16:creationId xmlns:a16="http://schemas.microsoft.com/office/drawing/2014/main" id="{56010346-EA83-37F5-0456-D9361C13AF75}"/>
              </a:ext>
            </a:extLst>
          </p:cNvPr>
          <p:cNvSpPr>
            <a:spLocks noGrp="1"/>
          </p:cNvSpPr>
          <p:nvPr>
            <p:ph type="dt" sz="half" idx="10"/>
          </p:nvPr>
        </p:nvSpPr>
        <p:spPr/>
        <p:txBody>
          <a:bodyPr/>
          <a:lstStyle/>
          <a:p>
            <a:r>
              <a:rPr lang="sv-SE"/>
              <a:t>2024-07-03</a:t>
            </a:r>
          </a:p>
        </p:txBody>
      </p:sp>
      <p:sp>
        <p:nvSpPr>
          <p:cNvPr id="4" name="Platshållare för sidfot 3">
            <a:extLst>
              <a:ext uri="{FF2B5EF4-FFF2-40B4-BE49-F238E27FC236}">
                <a16:creationId xmlns:a16="http://schemas.microsoft.com/office/drawing/2014/main" id="{C0A5ED22-EE28-D3F4-1044-82E50E7D730E}"/>
              </a:ext>
            </a:extLst>
          </p:cNvPr>
          <p:cNvSpPr>
            <a:spLocks noGrp="1"/>
          </p:cNvSpPr>
          <p:nvPr>
            <p:ph type="ftr" sz="quarter" idx="11"/>
          </p:nvPr>
        </p:nvSpPr>
        <p:spPr/>
        <p:txBody>
          <a:bodyPr/>
          <a:lstStyle/>
          <a:p>
            <a:r>
              <a:rPr lang="sv-SE"/>
              <a:t>ÅRSRAPPORT 2023</a:t>
            </a:r>
          </a:p>
        </p:txBody>
      </p:sp>
      <p:sp>
        <p:nvSpPr>
          <p:cNvPr id="5" name="Platshållare för bildnummer 4">
            <a:extLst>
              <a:ext uri="{FF2B5EF4-FFF2-40B4-BE49-F238E27FC236}">
                <a16:creationId xmlns:a16="http://schemas.microsoft.com/office/drawing/2014/main" id="{61F6A97F-4A48-BF45-5944-B540CD810F8E}"/>
              </a:ext>
            </a:extLst>
          </p:cNvPr>
          <p:cNvSpPr>
            <a:spLocks noGrp="1"/>
          </p:cNvSpPr>
          <p:nvPr>
            <p:ph type="sldNum" sz="quarter" idx="12"/>
          </p:nvPr>
        </p:nvSpPr>
        <p:spPr/>
        <p:txBody>
          <a:bodyPr/>
          <a:lstStyle/>
          <a:p>
            <a:fld id="{2D537135-7AD0-406F-8FAB-3FBC050A0667}" type="slidenum">
              <a:rPr lang="sv-SE" smtClean="0"/>
              <a:t>12</a:t>
            </a:fld>
            <a:endParaRPr lang="sv-SE"/>
          </a:p>
        </p:txBody>
      </p:sp>
      <p:sp>
        <p:nvSpPr>
          <p:cNvPr id="8" name="Platshållare för innehåll 3">
            <a:extLst>
              <a:ext uri="{FF2B5EF4-FFF2-40B4-BE49-F238E27FC236}">
                <a16:creationId xmlns:a16="http://schemas.microsoft.com/office/drawing/2014/main" id="{D4619585-B8BF-BABD-A0FD-603E3C258E85}"/>
              </a:ext>
            </a:extLst>
          </p:cNvPr>
          <p:cNvSpPr txBox="1">
            <a:spLocks/>
          </p:cNvSpPr>
          <p:nvPr/>
        </p:nvSpPr>
        <p:spPr>
          <a:xfrm>
            <a:off x="7581900" y="1825625"/>
            <a:ext cx="3771899"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Nirmala Text" panose="020B0502040204020203" pitchFamily="34" charset="0"/>
                <a:ea typeface="Nirmala Text" panose="020B0502040204020203" pitchFamily="34" charset="0"/>
                <a:cs typeface="Nirmala Text"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Nirmala Text" panose="020B0502040204020203" pitchFamily="34" charset="0"/>
                <a:ea typeface="Nirmala Text" panose="020B0502040204020203" pitchFamily="34" charset="0"/>
                <a:cs typeface="Nirmala Text"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irmala Text" panose="020B0502040204020203" pitchFamily="34" charset="0"/>
                <a:ea typeface="Nirmala Text" panose="020B0502040204020203" pitchFamily="34" charset="0"/>
                <a:cs typeface="Nirmala Text"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irmala Text" panose="020B0502040204020203" pitchFamily="34" charset="0"/>
                <a:ea typeface="Nirmala Text" panose="020B0502040204020203" pitchFamily="34" charset="0"/>
                <a:cs typeface="Nirmala Text"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irmala Text" panose="020B0502040204020203" pitchFamily="34" charset="0"/>
                <a:ea typeface="Nirmala Text" panose="020B0502040204020203" pitchFamily="34" charset="0"/>
                <a:cs typeface="Nirmala Text"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dirty="0"/>
              <a:t>TEKNISK BESKRIVNING</a:t>
            </a:r>
          </a:p>
          <a:p>
            <a:pPr marL="0" indent="0">
              <a:buNone/>
            </a:pPr>
            <a:r>
              <a:rPr lang="sv-SE" sz="1200" dirty="0"/>
              <a:t>Se RAPPORT 6B</a:t>
            </a:r>
          </a:p>
        </p:txBody>
      </p:sp>
      <p:pic>
        <p:nvPicPr>
          <p:cNvPr id="6" name="Bildobjekt 5">
            <a:extLst>
              <a:ext uri="{FF2B5EF4-FFF2-40B4-BE49-F238E27FC236}">
                <a16:creationId xmlns:a16="http://schemas.microsoft.com/office/drawing/2014/main" id="{B0AEBABE-25A7-E9CF-D15B-3756E8176A72}"/>
              </a:ext>
            </a:extLst>
          </p:cNvPr>
          <p:cNvPicPr>
            <a:picLocks noChangeAspect="1"/>
          </p:cNvPicPr>
          <p:nvPr/>
        </p:nvPicPr>
        <p:blipFill rotWithShape="1">
          <a:blip r:embed="rId2"/>
          <a:srcRect t="1" b="6545"/>
          <a:stretch/>
        </p:blipFill>
        <p:spPr>
          <a:xfrm>
            <a:off x="1173444" y="1889531"/>
            <a:ext cx="6413548" cy="4068000"/>
          </a:xfrm>
          <a:prstGeom prst="rect">
            <a:avLst/>
          </a:prstGeom>
        </p:spPr>
      </p:pic>
    </p:spTree>
    <p:extLst>
      <p:ext uri="{BB962C8B-B14F-4D97-AF65-F5344CB8AC3E}">
        <p14:creationId xmlns:p14="http://schemas.microsoft.com/office/powerpoint/2010/main" val="159386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D6869F-84E6-25AF-F133-A404A46FB3F6}"/>
              </a:ext>
            </a:extLst>
          </p:cNvPr>
          <p:cNvSpPr>
            <a:spLocks noGrp="1"/>
          </p:cNvSpPr>
          <p:nvPr>
            <p:ph type="title"/>
          </p:nvPr>
        </p:nvSpPr>
        <p:spPr/>
        <p:txBody>
          <a:bodyPr>
            <a:normAutofit/>
          </a:bodyPr>
          <a:lstStyle/>
          <a:p>
            <a:r>
              <a:rPr lang="sv-SE" sz="2800" dirty="0"/>
              <a:t>Andel patienter med ”god” eller ”mycket god” självskattad tandhälsa uppdelat på åldersgrupper (2021–2023)</a:t>
            </a:r>
            <a:br>
              <a:rPr lang="sv-SE" sz="2800" dirty="0"/>
            </a:br>
            <a:r>
              <a:rPr lang="sv-SE" sz="1800" dirty="0"/>
              <a:t>RAPPORT 7A</a:t>
            </a:r>
          </a:p>
        </p:txBody>
      </p:sp>
      <p:sp>
        <p:nvSpPr>
          <p:cNvPr id="4" name="Platshållare för innehåll 3">
            <a:extLst>
              <a:ext uri="{FF2B5EF4-FFF2-40B4-BE49-F238E27FC236}">
                <a16:creationId xmlns:a16="http://schemas.microsoft.com/office/drawing/2014/main" id="{86A16C66-BA8E-5899-742D-6627E4DCB03D}"/>
              </a:ext>
            </a:extLst>
          </p:cNvPr>
          <p:cNvSpPr>
            <a:spLocks noGrp="1"/>
          </p:cNvSpPr>
          <p:nvPr>
            <p:ph sz="half" idx="2"/>
          </p:nvPr>
        </p:nvSpPr>
        <p:spPr/>
        <p:txBody>
          <a:bodyPr/>
          <a:lstStyle/>
          <a:p>
            <a:r>
              <a:rPr lang="sv-SE" sz="1600" dirty="0"/>
              <a:t>TEKNISK BESKRIVNING</a:t>
            </a:r>
          </a:p>
          <a:p>
            <a:r>
              <a:rPr lang="sv-SE" sz="1200" dirty="0"/>
              <a:t>DELTAGANDE ORGANISATIONER: 16</a:t>
            </a:r>
          </a:p>
          <a:p>
            <a:r>
              <a:rPr lang="sv-SE" sz="1200" dirty="0"/>
              <a:t>TIDSPERIOD: 2021–2023</a:t>
            </a:r>
          </a:p>
          <a:p>
            <a:r>
              <a:rPr lang="sv-SE" sz="1200" dirty="0"/>
              <a:t>PATIENTER: unika individer med svar på självskattad hälsa i beslutsstöd R2: n = 1 920 429</a:t>
            </a:r>
          </a:p>
          <a:p>
            <a:r>
              <a:rPr lang="sv-SE" sz="1200" dirty="0"/>
              <a:t>BERÄKNING: </a:t>
            </a:r>
          </a:p>
          <a:p>
            <a:r>
              <a:rPr lang="sv-SE" sz="1200" dirty="0"/>
              <a:t>Täljare RAPPORT 8A:  Antal individer som uppgett att de skattar sin munhälsa som mycket god eller god</a:t>
            </a:r>
          </a:p>
          <a:p>
            <a:r>
              <a:rPr lang="sv-SE" sz="1200" dirty="0"/>
              <a:t>Nämnare: Antal individer i respektive åldersgrupp som svarat på munhälsofrågan</a:t>
            </a:r>
          </a:p>
        </p:txBody>
      </p:sp>
      <p:sp>
        <p:nvSpPr>
          <p:cNvPr id="5" name="Platshållare för datum 4">
            <a:extLst>
              <a:ext uri="{FF2B5EF4-FFF2-40B4-BE49-F238E27FC236}">
                <a16:creationId xmlns:a16="http://schemas.microsoft.com/office/drawing/2014/main" id="{A352525D-EFBA-3307-F3D3-10C0AC132D96}"/>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1F28E314-4C27-DD81-AAC1-87908AF4EC5E}"/>
              </a:ext>
            </a:extLst>
          </p:cNvPr>
          <p:cNvSpPr>
            <a:spLocks noGrp="1"/>
          </p:cNvSpPr>
          <p:nvPr>
            <p:ph type="ftr" sz="quarter" idx="11"/>
          </p:nvPr>
        </p:nvSpPr>
        <p:spPr/>
        <p:txBody>
          <a:bodyPr/>
          <a:lstStyle/>
          <a:p>
            <a:r>
              <a:rPr lang="sv-SE"/>
              <a:t>ÅRSRAPPORT 2023</a:t>
            </a:r>
          </a:p>
        </p:txBody>
      </p:sp>
      <p:sp>
        <p:nvSpPr>
          <p:cNvPr id="7" name="Platshållare för bildnummer 6">
            <a:extLst>
              <a:ext uri="{FF2B5EF4-FFF2-40B4-BE49-F238E27FC236}">
                <a16:creationId xmlns:a16="http://schemas.microsoft.com/office/drawing/2014/main" id="{43A22070-9B86-8B2F-4869-994EB74EDDD1}"/>
              </a:ext>
            </a:extLst>
          </p:cNvPr>
          <p:cNvSpPr>
            <a:spLocks noGrp="1"/>
          </p:cNvSpPr>
          <p:nvPr>
            <p:ph type="sldNum" sz="quarter" idx="12"/>
          </p:nvPr>
        </p:nvSpPr>
        <p:spPr/>
        <p:txBody>
          <a:bodyPr/>
          <a:lstStyle/>
          <a:p>
            <a:fld id="{2D537135-7AD0-406F-8FAB-3FBC050A0667}" type="slidenum">
              <a:rPr lang="sv-SE" smtClean="0"/>
              <a:t>13</a:t>
            </a:fld>
            <a:endParaRPr lang="sv-SE"/>
          </a:p>
        </p:txBody>
      </p:sp>
      <p:pic>
        <p:nvPicPr>
          <p:cNvPr id="9" name="Platshållare för innehåll 8">
            <a:extLst>
              <a:ext uri="{FF2B5EF4-FFF2-40B4-BE49-F238E27FC236}">
                <a16:creationId xmlns:a16="http://schemas.microsoft.com/office/drawing/2014/main" id="{93F7F57F-F7DB-4593-1E4F-27F8BB4132AD}"/>
              </a:ext>
            </a:extLst>
          </p:cNvPr>
          <p:cNvPicPr>
            <a:picLocks noGrp="1" noChangeAspect="1"/>
          </p:cNvPicPr>
          <p:nvPr>
            <p:ph sz="half" idx="1"/>
          </p:nvPr>
        </p:nvPicPr>
        <p:blipFill>
          <a:blip r:embed="rId2"/>
          <a:stretch>
            <a:fillRect/>
          </a:stretch>
        </p:blipFill>
        <p:spPr>
          <a:prstGeom prst="rect">
            <a:avLst/>
          </a:prstGeom>
        </p:spPr>
      </p:pic>
    </p:spTree>
    <p:extLst>
      <p:ext uri="{BB962C8B-B14F-4D97-AF65-F5344CB8AC3E}">
        <p14:creationId xmlns:p14="http://schemas.microsoft.com/office/powerpoint/2010/main" val="3528063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8E9D60-A717-EBD3-93B7-AA8D9478DB90}"/>
              </a:ext>
            </a:extLst>
          </p:cNvPr>
          <p:cNvSpPr>
            <a:spLocks noGrp="1"/>
          </p:cNvSpPr>
          <p:nvPr>
            <p:ph type="title"/>
          </p:nvPr>
        </p:nvSpPr>
        <p:spPr/>
        <p:txBody>
          <a:bodyPr>
            <a:normAutofit fontScale="90000"/>
          </a:bodyPr>
          <a:lstStyle/>
          <a:p>
            <a:r>
              <a:rPr lang="sv-SE" sz="2800" dirty="0"/>
              <a:t>Andel patienter som både bedöms ha låg risk för karies och parodontit samt uppger sin munhälsa som "god" eller mycket god" uppdelat på åldersgrupper (2021–2023)</a:t>
            </a:r>
            <a:br>
              <a:rPr lang="sv-SE" sz="2800" dirty="0"/>
            </a:br>
            <a:r>
              <a:rPr lang="sv-SE" sz="2000" dirty="0"/>
              <a:t>RAPPORT 7B	</a:t>
            </a:r>
          </a:p>
        </p:txBody>
      </p:sp>
      <p:sp>
        <p:nvSpPr>
          <p:cNvPr id="4" name="Platshållare för innehåll 3">
            <a:extLst>
              <a:ext uri="{FF2B5EF4-FFF2-40B4-BE49-F238E27FC236}">
                <a16:creationId xmlns:a16="http://schemas.microsoft.com/office/drawing/2014/main" id="{2873ECCE-8A15-48FD-65CE-0FB31DF4C6ED}"/>
              </a:ext>
            </a:extLst>
          </p:cNvPr>
          <p:cNvSpPr>
            <a:spLocks noGrp="1"/>
          </p:cNvSpPr>
          <p:nvPr>
            <p:ph sz="half" idx="2"/>
          </p:nvPr>
        </p:nvSpPr>
        <p:spPr/>
        <p:txBody>
          <a:bodyPr>
            <a:normAutofit/>
          </a:bodyPr>
          <a:lstStyle/>
          <a:p>
            <a:r>
              <a:rPr lang="sv-SE" sz="1600" dirty="0"/>
              <a:t>TEKNISK BESKRIVNING</a:t>
            </a:r>
          </a:p>
          <a:p>
            <a:r>
              <a:rPr lang="sv-SE" sz="1200" dirty="0"/>
              <a:t>DELTAGANDE ORGANISATIONER: 16</a:t>
            </a:r>
          </a:p>
          <a:p>
            <a:r>
              <a:rPr lang="sv-SE" sz="1200" dirty="0"/>
              <a:t>TIDSPERIOD: 2021–2023</a:t>
            </a:r>
          </a:p>
          <a:p>
            <a:r>
              <a:rPr lang="sv-SE" sz="1200" dirty="0"/>
              <a:t>PATIENTER: unika individer med svar på självskattad hälsa i beslutsstöd R2: n = 1 920 429</a:t>
            </a:r>
          </a:p>
          <a:p>
            <a:r>
              <a:rPr lang="sv-SE" sz="1200" dirty="0"/>
              <a:t>BERÄKNING: </a:t>
            </a:r>
          </a:p>
          <a:p>
            <a:r>
              <a:rPr lang="sv-SE" sz="1200" dirty="0"/>
              <a:t>Täljare RAPPORT 8B: Antal patienter som både bedöms ha låg risk för karies och parodontit samt uppger sin munhälsa som god eller mycket god.</a:t>
            </a:r>
          </a:p>
          <a:p>
            <a:r>
              <a:rPr lang="sv-SE" sz="1200" dirty="0"/>
              <a:t>Nämnare: Antal individer i respektive åldersgrupp som svarat på munhälsofrågan</a:t>
            </a:r>
          </a:p>
          <a:p>
            <a:endParaRPr lang="sv-SE" sz="1200" dirty="0"/>
          </a:p>
        </p:txBody>
      </p:sp>
      <p:sp>
        <p:nvSpPr>
          <p:cNvPr id="5" name="Platshållare för datum 4">
            <a:extLst>
              <a:ext uri="{FF2B5EF4-FFF2-40B4-BE49-F238E27FC236}">
                <a16:creationId xmlns:a16="http://schemas.microsoft.com/office/drawing/2014/main" id="{DBAD88E1-E164-DC24-616E-F079D922AB3E}"/>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198BF550-5D79-9DA6-6DF7-5E8C7382378F}"/>
              </a:ext>
            </a:extLst>
          </p:cNvPr>
          <p:cNvSpPr>
            <a:spLocks noGrp="1"/>
          </p:cNvSpPr>
          <p:nvPr>
            <p:ph type="ftr" sz="quarter" idx="11"/>
          </p:nvPr>
        </p:nvSpPr>
        <p:spPr/>
        <p:txBody>
          <a:bodyPr/>
          <a:lstStyle/>
          <a:p>
            <a:r>
              <a:rPr lang="sv-SE"/>
              <a:t>ÅRSRAPPORT 2023</a:t>
            </a:r>
          </a:p>
        </p:txBody>
      </p:sp>
      <p:sp>
        <p:nvSpPr>
          <p:cNvPr id="7" name="Platshållare för bildnummer 6">
            <a:extLst>
              <a:ext uri="{FF2B5EF4-FFF2-40B4-BE49-F238E27FC236}">
                <a16:creationId xmlns:a16="http://schemas.microsoft.com/office/drawing/2014/main" id="{9C3AD0EF-A50F-FA9C-F903-9C001EDF8383}"/>
              </a:ext>
            </a:extLst>
          </p:cNvPr>
          <p:cNvSpPr>
            <a:spLocks noGrp="1"/>
          </p:cNvSpPr>
          <p:nvPr>
            <p:ph type="sldNum" sz="quarter" idx="12"/>
          </p:nvPr>
        </p:nvSpPr>
        <p:spPr/>
        <p:txBody>
          <a:bodyPr/>
          <a:lstStyle/>
          <a:p>
            <a:fld id="{2D537135-7AD0-406F-8FAB-3FBC050A0667}" type="slidenum">
              <a:rPr lang="sv-SE" smtClean="0"/>
              <a:t>14</a:t>
            </a:fld>
            <a:endParaRPr lang="sv-SE"/>
          </a:p>
        </p:txBody>
      </p:sp>
      <p:pic>
        <p:nvPicPr>
          <p:cNvPr id="10" name="Platshållare för innehåll 9">
            <a:extLst>
              <a:ext uri="{FF2B5EF4-FFF2-40B4-BE49-F238E27FC236}">
                <a16:creationId xmlns:a16="http://schemas.microsoft.com/office/drawing/2014/main" id="{488A3008-EE3A-6865-EF29-03D4262ACF4C}"/>
              </a:ext>
            </a:extLst>
          </p:cNvPr>
          <p:cNvPicPr>
            <a:picLocks noGrp="1" noChangeAspect="1"/>
          </p:cNvPicPr>
          <p:nvPr>
            <p:ph sz="half" idx="1"/>
          </p:nvPr>
        </p:nvPicPr>
        <p:blipFill>
          <a:blip r:embed="rId2"/>
          <a:stretch>
            <a:fillRect/>
          </a:stretch>
        </p:blipFill>
        <p:spPr>
          <a:prstGeom prst="rect">
            <a:avLst/>
          </a:prstGeom>
        </p:spPr>
      </p:pic>
    </p:spTree>
    <p:extLst>
      <p:ext uri="{BB962C8B-B14F-4D97-AF65-F5344CB8AC3E}">
        <p14:creationId xmlns:p14="http://schemas.microsoft.com/office/powerpoint/2010/main" val="459573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DB0841C-B420-116E-5EF8-77A0BBDBC4E7}"/>
              </a:ext>
            </a:extLst>
          </p:cNvPr>
          <p:cNvSpPr>
            <a:spLocks noGrp="1"/>
          </p:cNvSpPr>
          <p:nvPr>
            <p:ph type="title"/>
          </p:nvPr>
        </p:nvSpPr>
        <p:spPr/>
        <p:txBody>
          <a:bodyPr>
            <a:normAutofit/>
          </a:bodyPr>
          <a:lstStyle/>
          <a:p>
            <a:r>
              <a:rPr lang="sv-SE" sz="3100" dirty="0"/>
              <a:t>Andel patienter som uppger sin munhälsa som god eller mycket god uppdelat på risk för karies</a:t>
            </a:r>
            <a:br>
              <a:rPr lang="sv-SE" dirty="0"/>
            </a:br>
            <a:r>
              <a:rPr lang="sv-SE" sz="1800" dirty="0"/>
              <a:t>RAPPORT 7C</a:t>
            </a:r>
            <a:endParaRPr lang="sv-SE" dirty="0"/>
          </a:p>
        </p:txBody>
      </p:sp>
      <p:sp>
        <p:nvSpPr>
          <p:cNvPr id="4" name="Platshållare för innehåll 3">
            <a:extLst>
              <a:ext uri="{FF2B5EF4-FFF2-40B4-BE49-F238E27FC236}">
                <a16:creationId xmlns:a16="http://schemas.microsoft.com/office/drawing/2014/main" id="{FA14AA05-68C4-7C9C-F06C-AC4CB45B50DD}"/>
              </a:ext>
            </a:extLst>
          </p:cNvPr>
          <p:cNvSpPr>
            <a:spLocks noGrp="1"/>
          </p:cNvSpPr>
          <p:nvPr>
            <p:ph sz="half" idx="2"/>
          </p:nvPr>
        </p:nvSpPr>
        <p:spPr/>
        <p:txBody>
          <a:bodyPr>
            <a:normAutofit/>
          </a:bodyPr>
          <a:lstStyle/>
          <a:p>
            <a:r>
              <a:rPr lang="sv-SE" sz="1600" dirty="0"/>
              <a:t>TEKNISK BESKRIVNING</a:t>
            </a:r>
          </a:p>
          <a:p>
            <a:r>
              <a:rPr lang="sv-SE" sz="1200" dirty="0"/>
              <a:t>DELTAGANDE ORGANISATIONER: 16</a:t>
            </a:r>
          </a:p>
          <a:p>
            <a:r>
              <a:rPr lang="sv-SE" sz="1200" dirty="0"/>
              <a:t>TIDSPERIOD: 2021-2023</a:t>
            </a:r>
          </a:p>
          <a:p>
            <a:r>
              <a:rPr lang="sv-SE" sz="1200" dirty="0"/>
              <a:t>PATIENTER: Unika individer med undersökning eller behandlingsåtgärd och gjord R2-bedömning i allmäntandvård under tidsperioden</a:t>
            </a:r>
          </a:p>
          <a:p>
            <a:r>
              <a:rPr lang="sv-SE" sz="1200" dirty="0"/>
              <a:t>n = 1 920 429 (unika individer med svar på självskattad hälsa i beslutsstöd R2)</a:t>
            </a:r>
          </a:p>
          <a:p>
            <a:endParaRPr lang="sv-SE" sz="1200" dirty="0"/>
          </a:p>
          <a:p>
            <a:r>
              <a:rPr lang="sv-SE" sz="1200" dirty="0"/>
              <a:t>BERÄKNING:</a:t>
            </a:r>
          </a:p>
          <a:p>
            <a:r>
              <a:rPr lang="sv-SE" sz="1200" dirty="0"/>
              <a:t>Täljare: Antal individer som uppgett att de skattar sin munhälsa som mycket god eller god</a:t>
            </a:r>
          </a:p>
          <a:p>
            <a:r>
              <a:rPr lang="sv-SE" sz="1200" dirty="0"/>
              <a:t>Nämnare: Antal individer i respektive grupp som redovisas i diagrammet</a:t>
            </a:r>
          </a:p>
        </p:txBody>
      </p:sp>
      <p:sp>
        <p:nvSpPr>
          <p:cNvPr id="5" name="Platshållare för datum 4">
            <a:extLst>
              <a:ext uri="{FF2B5EF4-FFF2-40B4-BE49-F238E27FC236}">
                <a16:creationId xmlns:a16="http://schemas.microsoft.com/office/drawing/2014/main" id="{6A0D220F-602B-E004-3164-89BBD09B35FA}"/>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303FB8D5-9EDD-D48C-0ADB-6F5CFE749E70}"/>
              </a:ext>
            </a:extLst>
          </p:cNvPr>
          <p:cNvSpPr>
            <a:spLocks noGrp="1"/>
          </p:cNvSpPr>
          <p:nvPr>
            <p:ph type="ftr" sz="quarter" idx="11"/>
          </p:nvPr>
        </p:nvSpPr>
        <p:spPr/>
        <p:txBody>
          <a:bodyPr/>
          <a:lstStyle/>
          <a:p>
            <a:r>
              <a:rPr lang="sv-SE"/>
              <a:t>ÅRSRAPPORT 2023</a:t>
            </a:r>
          </a:p>
        </p:txBody>
      </p:sp>
      <p:sp>
        <p:nvSpPr>
          <p:cNvPr id="7" name="Platshållare för bildnummer 6">
            <a:extLst>
              <a:ext uri="{FF2B5EF4-FFF2-40B4-BE49-F238E27FC236}">
                <a16:creationId xmlns:a16="http://schemas.microsoft.com/office/drawing/2014/main" id="{B1BE91DB-98E2-558B-C027-F5FD7177D009}"/>
              </a:ext>
            </a:extLst>
          </p:cNvPr>
          <p:cNvSpPr>
            <a:spLocks noGrp="1"/>
          </p:cNvSpPr>
          <p:nvPr>
            <p:ph type="sldNum" sz="quarter" idx="12"/>
          </p:nvPr>
        </p:nvSpPr>
        <p:spPr/>
        <p:txBody>
          <a:bodyPr/>
          <a:lstStyle/>
          <a:p>
            <a:fld id="{2D537135-7AD0-406F-8FAB-3FBC050A0667}" type="slidenum">
              <a:rPr lang="sv-SE" smtClean="0"/>
              <a:t>15</a:t>
            </a:fld>
            <a:endParaRPr lang="sv-SE"/>
          </a:p>
        </p:txBody>
      </p:sp>
      <p:pic>
        <p:nvPicPr>
          <p:cNvPr id="10" name="Platshållare för innehåll 9">
            <a:extLst>
              <a:ext uri="{FF2B5EF4-FFF2-40B4-BE49-F238E27FC236}">
                <a16:creationId xmlns:a16="http://schemas.microsoft.com/office/drawing/2014/main" id="{447C5F76-169A-8A90-29D7-2C1ECF498AEE}"/>
              </a:ext>
            </a:extLst>
          </p:cNvPr>
          <p:cNvPicPr>
            <a:picLocks noGrp="1" noChangeAspect="1"/>
          </p:cNvPicPr>
          <p:nvPr>
            <p:ph sz="half" idx="1"/>
          </p:nvPr>
        </p:nvPicPr>
        <p:blipFill>
          <a:blip r:embed="rId2"/>
          <a:stretch>
            <a:fillRect/>
          </a:stretch>
        </p:blipFill>
        <p:spPr>
          <a:xfrm>
            <a:off x="1125825" y="1825625"/>
            <a:ext cx="5177849" cy="4351338"/>
          </a:xfrm>
          <a:prstGeom prst="rect">
            <a:avLst/>
          </a:prstGeom>
        </p:spPr>
      </p:pic>
    </p:spTree>
    <p:extLst>
      <p:ext uri="{BB962C8B-B14F-4D97-AF65-F5344CB8AC3E}">
        <p14:creationId xmlns:p14="http://schemas.microsoft.com/office/powerpoint/2010/main" val="2820293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C16F59-1DA8-1DB1-C6C8-296C9DBD9314}"/>
              </a:ext>
            </a:extLst>
          </p:cNvPr>
          <p:cNvSpPr>
            <a:spLocks noGrp="1"/>
          </p:cNvSpPr>
          <p:nvPr>
            <p:ph type="title"/>
          </p:nvPr>
        </p:nvSpPr>
        <p:spPr/>
        <p:txBody>
          <a:bodyPr>
            <a:normAutofit/>
          </a:bodyPr>
          <a:lstStyle/>
          <a:p>
            <a:r>
              <a:rPr lang="sv-SE" sz="3100" dirty="0"/>
              <a:t>Andel patienter som uppger sin munhälsa som god eller mycket uppdelat på risk för parodontit</a:t>
            </a:r>
            <a:br>
              <a:rPr lang="sv-SE" dirty="0"/>
            </a:br>
            <a:r>
              <a:rPr lang="sv-SE" sz="1800" dirty="0"/>
              <a:t>RAPPORT 7D</a:t>
            </a:r>
            <a:endParaRPr lang="sv-SE" dirty="0"/>
          </a:p>
        </p:txBody>
      </p:sp>
      <p:sp>
        <p:nvSpPr>
          <p:cNvPr id="4" name="Platshållare för innehåll 3">
            <a:extLst>
              <a:ext uri="{FF2B5EF4-FFF2-40B4-BE49-F238E27FC236}">
                <a16:creationId xmlns:a16="http://schemas.microsoft.com/office/drawing/2014/main" id="{0B10B9CA-E449-7D02-50FB-F68FAA80A302}"/>
              </a:ext>
            </a:extLst>
          </p:cNvPr>
          <p:cNvSpPr>
            <a:spLocks noGrp="1"/>
          </p:cNvSpPr>
          <p:nvPr>
            <p:ph sz="half" idx="2"/>
          </p:nvPr>
        </p:nvSpPr>
        <p:spPr/>
        <p:txBody>
          <a:bodyPr>
            <a:normAutofit/>
          </a:bodyPr>
          <a:lstStyle/>
          <a:p>
            <a:r>
              <a:rPr lang="sv-SE" sz="1600" dirty="0"/>
              <a:t>TEKNISK BESKRIVNING</a:t>
            </a:r>
          </a:p>
          <a:p>
            <a:r>
              <a:rPr lang="sv-SE" sz="1200" dirty="0"/>
              <a:t>DELTAGANDE ORGANISATIONER: 16</a:t>
            </a:r>
          </a:p>
          <a:p>
            <a:r>
              <a:rPr lang="sv-SE" sz="1200" dirty="0"/>
              <a:t>TIDSPERIOD: 2021-2023</a:t>
            </a:r>
          </a:p>
          <a:p>
            <a:r>
              <a:rPr lang="sv-SE" sz="1200" dirty="0"/>
              <a:t>PATIENTER: Unika individer med undersökning eller behandlingsåtgärd och gjord R2-bedömning i allmäntandvård under tidsperioden.</a:t>
            </a:r>
          </a:p>
          <a:p>
            <a:r>
              <a:rPr lang="sv-SE" sz="1200" dirty="0"/>
              <a:t>n = 1 920 429 (unika individer med svar på självskattad hälsa i beslutsstöd R2)</a:t>
            </a:r>
          </a:p>
          <a:p>
            <a:r>
              <a:rPr lang="sv-SE" sz="1200" dirty="0"/>
              <a:t>BERÄKNING:</a:t>
            </a:r>
          </a:p>
          <a:p>
            <a:r>
              <a:rPr lang="sv-SE" sz="1200" dirty="0"/>
              <a:t>Täljare: Antal individer som uppgett att de skattar sin munhälsa som mycket god eller god för vardera risknivå</a:t>
            </a:r>
          </a:p>
          <a:p>
            <a:r>
              <a:rPr lang="sv-SE" sz="1200" dirty="0"/>
              <a:t>Nämnare: Antal individer i respektive risknivå som redovisas i figuren.</a:t>
            </a:r>
          </a:p>
          <a:p>
            <a:r>
              <a:rPr lang="sv-SE" sz="1200" dirty="0"/>
              <a:t>För de individer som beskrivs i täljaren fångas risk för parodontit bedömd vid senaste basundersökning samt statusuppgift om antal tänder med tandköttsfickor 6 mm eller djupare</a:t>
            </a:r>
          </a:p>
        </p:txBody>
      </p:sp>
      <p:sp>
        <p:nvSpPr>
          <p:cNvPr id="5" name="Platshållare för datum 4">
            <a:extLst>
              <a:ext uri="{FF2B5EF4-FFF2-40B4-BE49-F238E27FC236}">
                <a16:creationId xmlns:a16="http://schemas.microsoft.com/office/drawing/2014/main" id="{2F55088E-D996-21A0-BFE4-FE2D2B310615}"/>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1C69F474-755C-12FC-D465-91329C2AE4F8}"/>
              </a:ext>
            </a:extLst>
          </p:cNvPr>
          <p:cNvSpPr>
            <a:spLocks noGrp="1"/>
          </p:cNvSpPr>
          <p:nvPr>
            <p:ph type="ftr" sz="quarter" idx="11"/>
          </p:nvPr>
        </p:nvSpPr>
        <p:spPr/>
        <p:txBody>
          <a:bodyPr/>
          <a:lstStyle/>
          <a:p>
            <a:r>
              <a:rPr lang="sv-SE"/>
              <a:t>ÅRSRAPPORT 2023</a:t>
            </a:r>
          </a:p>
        </p:txBody>
      </p:sp>
      <p:sp>
        <p:nvSpPr>
          <p:cNvPr id="7" name="Platshållare för bildnummer 6">
            <a:extLst>
              <a:ext uri="{FF2B5EF4-FFF2-40B4-BE49-F238E27FC236}">
                <a16:creationId xmlns:a16="http://schemas.microsoft.com/office/drawing/2014/main" id="{61FEA9B3-939D-583C-4055-1CCFFA80585B}"/>
              </a:ext>
            </a:extLst>
          </p:cNvPr>
          <p:cNvSpPr>
            <a:spLocks noGrp="1"/>
          </p:cNvSpPr>
          <p:nvPr>
            <p:ph type="sldNum" sz="quarter" idx="12"/>
          </p:nvPr>
        </p:nvSpPr>
        <p:spPr/>
        <p:txBody>
          <a:bodyPr/>
          <a:lstStyle/>
          <a:p>
            <a:fld id="{2D537135-7AD0-406F-8FAB-3FBC050A0667}" type="slidenum">
              <a:rPr lang="sv-SE" smtClean="0"/>
              <a:t>16</a:t>
            </a:fld>
            <a:endParaRPr lang="sv-SE"/>
          </a:p>
        </p:txBody>
      </p:sp>
      <p:pic>
        <p:nvPicPr>
          <p:cNvPr id="10" name="Platshållare för innehåll 9">
            <a:extLst>
              <a:ext uri="{FF2B5EF4-FFF2-40B4-BE49-F238E27FC236}">
                <a16:creationId xmlns:a16="http://schemas.microsoft.com/office/drawing/2014/main" id="{2C4DE071-092E-D921-4F96-56A13D162F6B}"/>
              </a:ext>
            </a:extLst>
          </p:cNvPr>
          <p:cNvPicPr>
            <a:picLocks noGrp="1" noChangeAspect="1"/>
          </p:cNvPicPr>
          <p:nvPr>
            <p:ph sz="half" idx="1"/>
          </p:nvPr>
        </p:nvPicPr>
        <p:blipFill>
          <a:blip r:embed="rId2"/>
          <a:stretch>
            <a:fillRect/>
          </a:stretch>
        </p:blipFill>
        <p:spPr>
          <a:prstGeom prst="rect">
            <a:avLst/>
          </a:prstGeom>
        </p:spPr>
      </p:pic>
    </p:spTree>
    <p:extLst>
      <p:ext uri="{BB962C8B-B14F-4D97-AF65-F5344CB8AC3E}">
        <p14:creationId xmlns:p14="http://schemas.microsoft.com/office/powerpoint/2010/main" val="3677542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BED8608-FA92-E7F9-A820-D2D151245BDC}"/>
              </a:ext>
            </a:extLst>
          </p:cNvPr>
          <p:cNvSpPr>
            <a:spLocks noGrp="1"/>
          </p:cNvSpPr>
          <p:nvPr>
            <p:ph type="title"/>
          </p:nvPr>
        </p:nvSpPr>
        <p:spPr/>
        <p:txBody>
          <a:bodyPr>
            <a:normAutofit/>
          </a:bodyPr>
          <a:lstStyle/>
          <a:p>
            <a:r>
              <a:rPr lang="sv-SE" sz="2800" dirty="0"/>
              <a:t>Antal utförda åtgärder för </a:t>
            </a:r>
            <a:r>
              <a:rPr lang="sv-SE" sz="2800" dirty="0" err="1"/>
              <a:t>beteendemedicinsk</a:t>
            </a:r>
            <a:r>
              <a:rPr lang="sv-SE" sz="2800" dirty="0"/>
              <a:t> behandling inom allmäntandvård (2017-2018 och 2022-2023)</a:t>
            </a:r>
            <a:br>
              <a:rPr lang="sv-SE" sz="2800" dirty="0"/>
            </a:br>
            <a:r>
              <a:rPr lang="sv-SE" sz="1800" dirty="0"/>
              <a:t>RAPPORT 8A</a:t>
            </a:r>
            <a:endParaRPr lang="sv-SE" sz="2800" dirty="0"/>
          </a:p>
        </p:txBody>
      </p:sp>
      <p:sp>
        <p:nvSpPr>
          <p:cNvPr id="5" name="Platshållare för datum 4">
            <a:extLst>
              <a:ext uri="{FF2B5EF4-FFF2-40B4-BE49-F238E27FC236}">
                <a16:creationId xmlns:a16="http://schemas.microsoft.com/office/drawing/2014/main" id="{059EEA28-D093-F1AA-9CE0-93A3262602C9}"/>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E65DA5DF-7230-4C7C-697B-0511F14C48E8}"/>
              </a:ext>
            </a:extLst>
          </p:cNvPr>
          <p:cNvSpPr>
            <a:spLocks noGrp="1"/>
          </p:cNvSpPr>
          <p:nvPr>
            <p:ph type="ftr" sz="quarter" idx="11"/>
          </p:nvPr>
        </p:nvSpPr>
        <p:spPr/>
        <p:txBody>
          <a:bodyPr/>
          <a:lstStyle/>
          <a:p>
            <a:r>
              <a:rPr lang="sv-SE"/>
              <a:t>ÅRSRAPPORT 2023</a:t>
            </a:r>
          </a:p>
        </p:txBody>
      </p:sp>
      <p:sp>
        <p:nvSpPr>
          <p:cNvPr id="7" name="Platshållare för bildnummer 6">
            <a:extLst>
              <a:ext uri="{FF2B5EF4-FFF2-40B4-BE49-F238E27FC236}">
                <a16:creationId xmlns:a16="http://schemas.microsoft.com/office/drawing/2014/main" id="{43199EA5-EED8-3854-9EF7-9F36BA18A421}"/>
              </a:ext>
            </a:extLst>
          </p:cNvPr>
          <p:cNvSpPr>
            <a:spLocks noGrp="1"/>
          </p:cNvSpPr>
          <p:nvPr>
            <p:ph type="sldNum" sz="quarter" idx="12"/>
          </p:nvPr>
        </p:nvSpPr>
        <p:spPr/>
        <p:txBody>
          <a:bodyPr/>
          <a:lstStyle/>
          <a:p>
            <a:fld id="{2D537135-7AD0-406F-8FAB-3FBC050A0667}" type="slidenum">
              <a:rPr lang="sv-SE" smtClean="0"/>
              <a:t>17</a:t>
            </a:fld>
            <a:endParaRPr lang="sv-SE"/>
          </a:p>
        </p:txBody>
      </p:sp>
      <p:pic>
        <p:nvPicPr>
          <p:cNvPr id="9" name="Platshållare för innehåll 8">
            <a:extLst>
              <a:ext uri="{FF2B5EF4-FFF2-40B4-BE49-F238E27FC236}">
                <a16:creationId xmlns:a16="http://schemas.microsoft.com/office/drawing/2014/main" id="{A4841393-37E0-6335-43DF-15015FEC2645}"/>
              </a:ext>
            </a:extLst>
          </p:cNvPr>
          <p:cNvPicPr>
            <a:picLocks noGrp="1" noChangeAspect="1"/>
          </p:cNvPicPr>
          <p:nvPr>
            <p:ph sz="half" idx="1"/>
          </p:nvPr>
        </p:nvPicPr>
        <p:blipFill>
          <a:blip r:embed="rId2"/>
          <a:stretch>
            <a:fillRect/>
          </a:stretch>
        </p:blipFill>
        <p:spPr>
          <a:xfrm>
            <a:off x="1123950" y="2671281"/>
            <a:ext cx="9523660" cy="1827037"/>
          </a:xfrm>
          <a:prstGeom prst="rect">
            <a:avLst/>
          </a:prstGeom>
        </p:spPr>
      </p:pic>
    </p:spTree>
    <p:extLst>
      <p:ext uri="{BB962C8B-B14F-4D97-AF65-F5344CB8AC3E}">
        <p14:creationId xmlns:p14="http://schemas.microsoft.com/office/powerpoint/2010/main" val="3287477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16CA8A-B756-15AF-1C3F-B450E52A5FA2}"/>
              </a:ext>
            </a:extLst>
          </p:cNvPr>
          <p:cNvSpPr>
            <a:spLocks noGrp="1"/>
          </p:cNvSpPr>
          <p:nvPr>
            <p:ph type="title"/>
          </p:nvPr>
        </p:nvSpPr>
        <p:spPr/>
        <p:txBody>
          <a:bodyPr>
            <a:normAutofit/>
          </a:bodyPr>
          <a:lstStyle/>
          <a:p>
            <a:r>
              <a:rPr lang="sv-SE" sz="2800" dirty="0"/>
              <a:t>Användning av åtgärder för </a:t>
            </a:r>
            <a:r>
              <a:rPr lang="sv-SE" sz="2800" dirty="0" err="1"/>
              <a:t>beteendemedicinsk</a:t>
            </a:r>
            <a:r>
              <a:rPr lang="sv-SE" sz="2800" dirty="0"/>
              <a:t> behandling, antal per organisation, allmäntandvård och specialisttandvård</a:t>
            </a:r>
            <a:br>
              <a:rPr lang="sv-SE" sz="2800" dirty="0"/>
            </a:br>
            <a:r>
              <a:rPr lang="sv-SE" sz="1800" dirty="0"/>
              <a:t>RAPPORT 8B</a:t>
            </a:r>
            <a:endParaRPr lang="sv-SE" sz="2800" dirty="0"/>
          </a:p>
        </p:txBody>
      </p:sp>
      <p:sp>
        <p:nvSpPr>
          <p:cNvPr id="4" name="Platshållare för datum 3">
            <a:extLst>
              <a:ext uri="{FF2B5EF4-FFF2-40B4-BE49-F238E27FC236}">
                <a16:creationId xmlns:a16="http://schemas.microsoft.com/office/drawing/2014/main" id="{019FF7C7-F12E-ABCA-BD6F-AA2CC6EE4C8B}"/>
              </a:ext>
            </a:extLst>
          </p:cNvPr>
          <p:cNvSpPr>
            <a:spLocks noGrp="1"/>
          </p:cNvSpPr>
          <p:nvPr>
            <p:ph type="dt" sz="half" idx="10"/>
          </p:nvPr>
        </p:nvSpPr>
        <p:spPr/>
        <p:txBody>
          <a:bodyPr/>
          <a:lstStyle/>
          <a:p>
            <a:r>
              <a:rPr lang="sv-SE"/>
              <a:t>2024-07-03</a:t>
            </a:r>
          </a:p>
        </p:txBody>
      </p:sp>
      <p:sp>
        <p:nvSpPr>
          <p:cNvPr id="5" name="Platshållare för sidfot 4">
            <a:extLst>
              <a:ext uri="{FF2B5EF4-FFF2-40B4-BE49-F238E27FC236}">
                <a16:creationId xmlns:a16="http://schemas.microsoft.com/office/drawing/2014/main" id="{2FC5D20E-8027-AFB3-9298-C3FB63A82031}"/>
              </a:ext>
            </a:extLst>
          </p:cNvPr>
          <p:cNvSpPr>
            <a:spLocks noGrp="1"/>
          </p:cNvSpPr>
          <p:nvPr>
            <p:ph type="ftr" sz="quarter" idx="11"/>
          </p:nvPr>
        </p:nvSpPr>
        <p:spPr/>
        <p:txBody>
          <a:bodyPr/>
          <a:lstStyle/>
          <a:p>
            <a:r>
              <a:rPr lang="sv-SE"/>
              <a:t>ÅRSRAPPORT 2023</a:t>
            </a:r>
            <a:endParaRPr lang="sv-SE" dirty="0"/>
          </a:p>
        </p:txBody>
      </p:sp>
      <p:sp>
        <p:nvSpPr>
          <p:cNvPr id="6" name="Platshållare för bildnummer 5">
            <a:extLst>
              <a:ext uri="{FF2B5EF4-FFF2-40B4-BE49-F238E27FC236}">
                <a16:creationId xmlns:a16="http://schemas.microsoft.com/office/drawing/2014/main" id="{2CD10637-BD85-C523-0E5B-7CA6E80AF5C5}"/>
              </a:ext>
            </a:extLst>
          </p:cNvPr>
          <p:cNvSpPr>
            <a:spLocks noGrp="1"/>
          </p:cNvSpPr>
          <p:nvPr>
            <p:ph type="sldNum" sz="quarter" idx="12"/>
          </p:nvPr>
        </p:nvSpPr>
        <p:spPr/>
        <p:txBody>
          <a:bodyPr/>
          <a:lstStyle/>
          <a:p>
            <a:fld id="{2D537135-7AD0-406F-8FAB-3FBC050A0667}" type="slidenum">
              <a:rPr lang="sv-SE" smtClean="0"/>
              <a:t>18</a:t>
            </a:fld>
            <a:endParaRPr lang="sv-SE"/>
          </a:p>
        </p:txBody>
      </p:sp>
      <p:pic>
        <p:nvPicPr>
          <p:cNvPr id="9" name="Platshållare för innehåll 8">
            <a:extLst>
              <a:ext uri="{FF2B5EF4-FFF2-40B4-BE49-F238E27FC236}">
                <a16:creationId xmlns:a16="http://schemas.microsoft.com/office/drawing/2014/main" id="{A9406EEC-3745-1C19-94DE-C450B814FEC6}"/>
              </a:ext>
            </a:extLst>
          </p:cNvPr>
          <p:cNvPicPr>
            <a:picLocks noGrp="1" noChangeAspect="1"/>
          </p:cNvPicPr>
          <p:nvPr>
            <p:ph idx="1"/>
          </p:nvPr>
        </p:nvPicPr>
        <p:blipFill>
          <a:blip r:embed="rId2"/>
          <a:stretch>
            <a:fillRect/>
          </a:stretch>
        </p:blipFill>
        <p:spPr>
          <a:xfrm>
            <a:off x="1104900" y="1690688"/>
            <a:ext cx="7538810" cy="4351338"/>
          </a:xfrm>
          <a:prstGeom prst="rect">
            <a:avLst/>
          </a:prstGeom>
        </p:spPr>
      </p:pic>
    </p:spTree>
    <p:extLst>
      <p:ext uri="{BB962C8B-B14F-4D97-AF65-F5344CB8AC3E}">
        <p14:creationId xmlns:p14="http://schemas.microsoft.com/office/powerpoint/2010/main" val="2890656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694C716-3242-9F05-74CC-06AFF069D1C5}"/>
              </a:ext>
            </a:extLst>
          </p:cNvPr>
          <p:cNvSpPr>
            <a:spLocks noGrp="1"/>
          </p:cNvSpPr>
          <p:nvPr>
            <p:ph type="title"/>
          </p:nvPr>
        </p:nvSpPr>
        <p:spPr/>
        <p:txBody>
          <a:bodyPr>
            <a:normAutofit fontScale="90000"/>
          </a:bodyPr>
          <a:lstStyle/>
          <a:p>
            <a:r>
              <a:rPr lang="sv-SE" sz="2800" dirty="0"/>
              <a:t>Genomsnittligt revisionsintervall hos patienter som bedöms ha låg risk för både karies och parodontit samt uppger att de upplever sin munhälsa som god/mycket god (2018 OCH 2023)</a:t>
            </a:r>
            <a:br>
              <a:rPr lang="sv-SE" sz="2800" dirty="0"/>
            </a:br>
            <a:r>
              <a:rPr lang="sv-SE" sz="1800" dirty="0"/>
              <a:t>RAPPORT 9</a:t>
            </a:r>
            <a:endParaRPr lang="sv-SE" sz="2800" dirty="0"/>
          </a:p>
        </p:txBody>
      </p:sp>
      <p:sp>
        <p:nvSpPr>
          <p:cNvPr id="4" name="Platshållare för innehåll 3">
            <a:extLst>
              <a:ext uri="{FF2B5EF4-FFF2-40B4-BE49-F238E27FC236}">
                <a16:creationId xmlns:a16="http://schemas.microsoft.com/office/drawing/2014/main" id="{96A12B97-3D3C-5944-1C4B-46DDE1E24609}"/>
              </a:ext>
            </a:extLst>
          </p:cNvPr>
          <p:cNvSpPr>
            <a:spLocks noGrp="1"/>
          </p:cNvSpPr>
          <p:nvPr>
            <p:ph sz="half" idx="2"/>
          </p:nvPr>
        </p:nvSpPr>
        <p:spPr/>
        <p:txBody>
          <a:bodyPr/>
          <a:lstStyle/>
          <a:p>
            <a:r>
              <a:rPr lang="sv-SE" sz="1600" dirty="0"/>
              <a:t>TEKNISK BESKRIVNING</a:t>
            </a:r>
          </a:p>
          <a:p>
            <a:r>
              <a:rPr lang="sv-SE" sz="1200" dirty="0"/>
              <a:t>DELTAGANDE ORGANISATIONER: 15</a:t>
            </a:r>
          </a:p>
          <a:p>
            <a:r>
              <a:rPr lang="sv-SE" sz="1200" dirty="0"/>
              <a:t>TIDSPERIODER URVAL: 2018 och 2023</a:t>
            </a:r>
          </a:p>
          <a:p>
            <a:r>
              <a:rPr lang="sv-SE" sz="1200" dirty="0"/>
              <a:t>PATIENTER: Individer, alla åldrar, som vid riskbedömningen närmast föregående basundersökningen 2018 respektive 2022 bedömdes ha låg risk för karies och parodontit samt uppgav att de bedömde sin munhälsa som god eller mycket god</a:t>
            </a:r>
          </a:p>
          <a:p>
            <a:r>
              <a:rPr lang="pt-BR" sz="1200" dirty="0"/>
              <a:t>n = 235 169 (2018)</a:t>
            </a:r>
            <a:br>
              <a:rPr lang="pt-BR" sz="1200" dirty="0"/>
            </a:br>
            <a:r>
              <a:rPr lang="pt-BR" sz="1200" dirty="0"/>
              <a:t>n= 236 239 (2023)</a:t>
            </a:r>
            <a:endParaRPr lang="sv-SE" sz="1200" dirty="0"/>
          </a:p>
          <a:p>
            <a:r>
              <a:rPr lang="sv-SE" sz="1200" dirty="0"/>
              <a:t>BERÄKNING: Medelvärde av antal månader mellan första basundersökningen med riskbedömning och närmast följande basundersökning 2018 respektive 2023</a:t>
            </a:r>
          </a:p>
        </p:txBody>
      </p:sp>
      <p:sp>
        <p:nvSpPr>
          <p:cNvPr id="5" name="Platshållare för datum 4">
            <a:extLst>
              <a:ext uri="{FF2B5EF4-FFF2-40B4-BE49-F238E27FC236}">
                <a16:creationId xmlns:a16="http://schemas.microsoft.com/office/drawing/2014/main" id="{4DEAA9EB-A3FA-D4BC-15AC-C3998EFDE3BC}"/>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0A3E4480-F1F1-EF7C-2D9D-9FD49B0CCA20}"/>
              </a:ext>
            </a:extLst>
          </p:cNvPr>
          <p:cNvSpPr>
            <a:spLocks noGrp="1"/>
          </p:cNvSpPr>
          <p:nvPr>
            <p:ph type="ftr" sz="quarter" idx="11"/>
          </p:nvPr>
        </p:nvSpPr>
        <p:spPr/>
        <p:txBody>
          <a:bodyPr/>
          <a:lstStyle/>
          <a:p>
            <a:r>
              <a:rPr lang="sv-SE"/>
              <a:t>ÅRSRAPPORT 2023</a:t>
            </a:r>
          </a:p>
        </p:txBody>
      </p:sp>
      <p:sp>
        <p:nvSpPr>
          <p:cNvPr id="7" name="Platshållare för bildnummer 6">
            <a:extLst>
              <a:ext uri="{FF2B5EF4-FFF2-40B4-BE49-F238E27FC236}">
                <a16:creationId xmlns:a16="http://schemas.microsoft.com/office/drawing/2014/main" id="{1D185B54-2AB7-E71E-D7E2-CA6E949C0C91}"/>
              </a:ext>
            </a:extLst>
          </p:cNvPr>
          <p:cNvSpPr>
            <a:spLocks noGrp="1"/>
          </p:cNvSpPr>
          <p:nvPr>
            <p:ph type="sldNum" sz="quarter" idx="12"/>
          </p:nvPr>
        </p:nvSpPr>
        <p:spPr/>
        <p:txBody>
          <a:bodyPr/>
          <a:lstStyle/>
          <a:p>
            <a:fld id="{2D537135-7AD0-406F-8FAB-3FBC050A0667}" type="slidenum">
              <a:rPr lang="sv-SE" smtClean="0"/>
              <a:t>19</a:t>
            </a:fld>
            <a:endParaRPr lang="sv-SE"/>
          </a:p>
        </p:txBody>
      </p:sp>
      <p:pic>
        <p:nvPicPr>
          <p:cNvPr id="10" name="Platshållare för innehåll 9">
            <a:extLst>
              <a:ext uri="{FF2B5EF4-FFF2-40B4-BE49-F238E27FC236}">
                <a16:creationId xmlns:a16="http://schemas.microsoft.com/office/drawing/2014/main" id="{E7AA44AE-0456-72E3-A315-2748E588EC22}"/>
              </a:ext>
            </a:extLst>
          </p:cNvPr>
          <p:cNvPicPr>
            <a:picLocks noGrp="1" noChangeAspect="1"/>
          </p:cNvPicPr>
          <p:nvPr>
            <p:ph sz="half" idx="1"/>
          </p:nvPr>
        </p:nvPicPr>
        <p:blipFill>
          <a:blip r:embed="rId2"/>
          <a:stretch>
            <a:fillRect/>
          </a:stretch>
        </p:blipFill>
        <p:spPr>
          <a:prstGeom prst="rect">
            <a:avLst/>
          </a:prstGeom>
        </p:spPr>
      </p:pic>
    </p:spTree>
    <p:extLst>
      <p:ext uri="{BB962C8B-B14F-4D97-AF65-F5344CB8AC3E}">
        <p14:creationId xmlns:p14="http://schemas.microsoft.com/office/powerpoint/2010/main" val="1374241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2377883-9219-425B-27F2-3AD5D76B2B64}"/>
              </a:ext>
            </a:extLst>
          </p:cNvPr>
          <p:cNvSpPr>
            <a:spLocks noGrp="1"/>
          </p:cNvSpPr>
          <p:nvPr>
            <p:ph type="title"/>
          </p:nvPr>
        </p:nvSpPr>
        <p:spPr/>
        <p:txBody>
          <a:bodyPr>
            <a:normAutofit/>
          </a:bodyPr>
          <a:lstStyle/>
          <a:p>
            <a:r>
              <a:rPr lang="sv-SE" sz="2400" dirty="0"/>
              <a:t>Andel patienter i SKaPa med basundersökning av befolkningen samt patienter som besökt tandvården för annan åtgärd än undersökning</a:t>
            </a:r>
            <a:br>
              <a:rPr lang="sv-SE" sz="2400" dirty="0"/>
            </a:br>
            <a:r>
              <a:rPr lang="sv-SE" sz="1800" dirty="0"/>
              <a:t>RAPPORT 1A</a:t>
            </a:r>
          </a:p>
        </p:txBody>
      </p:sp>
      <p:sp>
        <p:nvSpPr>
          <p:cNvPr id="4" name="Platshållare för innehåll 3">
            <a:extLst>
              <a:ext uri="{FF2B5EF4-FFF2-40B4-BE49-F238E27FC236}">
                <a16:creationId xmlns:a16="http://schemas.microsoft.com/office/drawing/2014/main" id="{309212A7-2C88-D5BB-3ADA-AD1D08F4460D}"/>
              </a:ext>
            </a:extLst>
          </p:cNvPr>
          <p:cNvSpPr>
            <a:spLocks noGrp="1"/>
          </p:cNvSpPr>
          <p:nvPr>
            <p:ph sz="half" idx="2"/>
          </p:nvPr>
        </p:nvSpPr>
        <p:spPr/>
        <p:txBody>
          <a:bodyPr>
            <a:normAutofit fontScale="70000" lnSpcReduction="20000"/>
          </a:bodyPr>
          <a:lstStyle/>
          <a:p>
            <a:r>
              <a:rPr lang="sv-SE" sz="1900" dirty="0">
                <a:latin typeface="Nirmala UI" panose="020B0502040204020203" pitchFamily="34" charset="0"/>
                <a:ea typeface="Nirmala UI" panose="020B0502040204020203" pitchFamily="34" charset="0"/>
                <a:cs typeface="Times New Roman" panose="02020603050405020304" pitchFamily="18" charset="0"/>
              </a:rPr>
              <a:t>TEKNISK BESKRIVNING</a:t>
            </a:r>
            <a:endParaRPr lang="sv-SE" sz="1900" dirty="0">
              <a:effectLst/>
              <a:latin typeface="Nirmala UI" panose="020B0502040204020203" pitchFamily="34" charset="0"/>
              <a:ea typeface="Nirmala UI" panose="020B0502040204020203" pitchFamily="34" charset="0"/>
              <a:cs typeface="Times New Roman" panose="02020603050405020304" pitchFamily="18" charset="0"/>
            </a:endParaRPr>
          </a:p>
          <a:p>
            <a:pPr>
              <a:lnSpc>
                <a:spcPct val="110000"/>
              </a:lnSpc>
              <a:spcAft>
                <a:spcPts val="800"/>
              </a:spcAft>
            </a:pPr>
            <a:r>
              <a:rPr lang="sv-SE" sz="1800" dirty="0">
                <a:effectLst/>
                <a:latin typeface="Nirmala UI" panose="020B0502040204020203" pitchFamily="34" charset="0"/>
                <a:ea typeface="Nirmala UI" panose="020B0502040204020203" pitchFamily="34" charset="0"/>
                <a:cs typeface="Times New Roman" panose="02020603050405020304" pitchFamily="18" charset="0"/>
              </a:rPr>
              <a:t>DELTAGANDE ORGANISATIONER: 23</a:t>
            </a:r>
          </a:p>
          <a:p>
            <a:pPr>
              <a:lnSpc>
                <a:spcPct val="110000"/>
              </a:lnSpc>
              <a:spcAft>
                <a:spcPts val="800"/>
              </a:spcAft>
            </a:pPr>
            <a:r>
              <a:rPr lang="sv-SE" sz="1800" dirty="0">
                <a:effectLst/>
                <a:latin typeface="Nirmala UI" panose="020B0502040204020203" pitchFamily="34" charset="0"/>
                <a:ea typeface="Nirmala UI" panose="020B0502040204020203" pitchFamily="34" charset="0"/>
                <a:cs typeface="Times New Roman" panose="02020603050405020304" pitchFamily="18" charset="0"/>
              </a:rPr>
              <a:t>TIDSPERIODER: 2011–2013 och 2021–2023</a:t>
            </a:r>
          </a:p>
          <a:p>
            <a:r>
              <a:rPr lang="sv-SE" sz="1800" dirty="0">
                <a:effectLst/>
                <a:latin typeface="Nirmala UI" panose="020B0502040204020203" pitchFamily="34" charset="0"/>
                <a:ea typeface="Nirmala UI" panose="020B0502040204020203" pitchFamily="34" charset="0"/>
                <a:cs typeface="Times New Roman" panose="02020603050405020304" pitchFamily="18" charset="0"/>
              </a:rPr>
              <a:t>PATIENTER: Alla unika patienter per årsålder 3–90 år med basundersökning (TLV 101, 102, 111, 112) under respektive tidsperiod, för samtliga deltagande organisationer. </a:t>
            </a:r>
          </a:p>
          <a:p>
            <a:r>
              <a:rPr lang="sv-SE" sz="1800" dirty="0">
                <a:effectLst/>
                <a:latin typeface="Nirmala UI" panose="020B0502040204020203" pitchFamily="34" charset="0"/>
                <a:ea typeface="Nirmala UI" panose="020B0502040204020203" pitchFamily="34" charset="0"/>
                <a:cs typeface="Times New Roman" panose="02020603050405020304" pitchFamily="18" charset="0"/>
              </a:rPr>
              <a:t>n = 3 912 930 (2011–2013)</a:t>
            </a:r>
          </a:p>
          <a:p>
            <a:r>
              <a:rPr lang="sv-SE" sz="1800" dirty="0">
                <a:effectLst/>
                <a:latin typeface="Nirmala UI" panose="020B0502040204020203" pitchFamily="34" charset="0"/>
                <a:ea typeface="Nirmala UI" panose="020B0502040204020203" pitchFamily="34" charset="0"/>
                <a:cs typeface="Times New Roman" panose="02020603050405020304" pitchFamily="18" charset="0"/>
              </a:rPr>
              <a:t>n= 5 061 566 (2021–2023)</a:t>
            </a:r>
          </a:p>
          <a:p>
            <a:r>
              <a:rPr lang="sv-SE" sz="1800" dirty="0">
                <a:effectLst/>
                <a:latin typeface="Nirmala UI" panose="020B0502040204020203" pitchFamily="34" charset="0"/>
                <a:ea typeface="Nirmala UI" panose="020B0502040204020203" pitchFamily="34" charset="0"/>
                <a:cs typeface="Times New Roman" panose="02020603050405020304" pitchFamily="18" charset="0"/>
              </a:rPr>
              <a:t>Antal patienter med endast någon åtgärd (ej basundersökning) under respektive tidsperioden.</a:t>
            </a:r>
          </a:p>
          <a:p>
            <a:r>
              <a:rPr lang="sv-SE" sz="1800" dirty="0">
                <a:effectLst/>
                <a:latin typeface="Nirmala UI" panose="020B0502040204020203" pitchFamily="34" charset="0"/>
                <a:ea typeface="Nirmala UI" panose="020B0502040204020203" pitchFamily="34" charset="0"/>
                <a:cs typeface="Times New Roman" panose="02020603050405020304" pitchFamily="18" charset="0"/>
              </a:rPr>
              <a:t>n = 230 448 (2011–2013)</a:t>
            </a:r>
          </a:p>
          <a:p>
            <a:r>
              <a:rPr lang="sv-SE" sz="1800" dirty="0">
                <a:effectLst/>
                <a:latin typeface="Nirmala UI" panose="020B0502040204020203" pitchFamily="34" charset="0"/>
                <a:ea typeface="Nirmala UI" panose="020B0502040204020203" pitchFamily="34" charset="0"/>
                <a:cs typeface="Times New Roman" panose="02020603050405020304" pitchFamily="18" charset="0"/>
              </a:rPr>
              <a:t>n = 552 262 (2021–2023)</a:t>
            </a:r>
          </a:p>
          <a:p>
            <a:pPr>
              <a:lnSpc>
                <a:spcPct val="110000"/>
              </a:lnSpc>
              <a:spcAft>
                <a:spcPts val="800"/>
              </a:spcAft>
            </a:pPr>
            <a:r>
              <a:rPr lang="sv-SE" sz="1800" dirty="0">
                <a:effectLst/>
                <a:latin typeface="Nirmala UI" panose="020B0502040204020203" pitchFamily="34" charset="0"/>
                <a:ea typeface="Nirmala UI" panose="020B0502040204020203" pitchFamily="34" charset="0"/>
                <a:cs typeface="Times New Roman" panose="02020603050405020304" pitchFamily="18" charset="0"/>
              </a:rPr>
              <a:t>BERÄKNING: Totalantalet patienter per årsålder 3–90 år, som fått minst en basundersökning samt patienter med annan åtgärd, men inte basundersökning, under respektive tidsperiod redovisas som andel av befolkningen 1 november 2013 respektive 2023 enligt SCB, i respektive årsålder.</a:t>
            </a:r>
          </a:p>
          <a:p>
            <a:endParaRPr lang="sv-SE" dirty="0"/>
          </a:p>
        </p:txBody>
      </p:sp>
      <p:sp>
        <p:nvSpPr>
          <p:cNvPr id="5" name="Platshållare för datum 4">
            <a:extLst>
              <a:ext uri="{FF2B5EF4-FFF2-40B4-BE49-F238E27FC236}">
                <a16:creationId xmlns:a16="http://schemas.microsoft.com/office/drawing/2014/main" id="{DDC75AF7-84C5-AD80-F975-0CF5FF22B9DD}"/>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A1C073C1-682F-B7AE-8BAF-0DCCD782FD9C}"/>
              </a:ext>
            </a:extLst>
          </p:cNvPr>
          <p:cNvSpPr>
            <a:spLocks noGrp="1"/>
          </p:cNvSpPr>
          <p:nvPr>
            <p:ph type="ftr" sz="quarter" idx="11"/>
          </p:nvPr>
        </p:nvSpPr>
        <p:spPr/>
        <p:txBody>
          <a:bodyPr/>
          <a:lstStyle/>
          <a:p>
            <a:r>
              <a:rPr lang="sv-SE"/>
              <a:t>ÅRSRAPPORT 2023</a:t>
            </a:r>
          </a:p>
        </p:txBody>
      </p:sp>
      <p:sp>
        <p:nvSpPr>
          <p:cNvPr id="7" name="Platshållare för bildnummer 6">
            <a:extLst>
              <a:ext uri="{FF2B5EF4-FFF2-40B4-BE49-F238E27FC236}">
                <a16:creationId xmlns:a16="http://schemas.microsoft.com/office/drawing/2014/main" id="{F90F714D-7AE7-AAA1-9D16-D9ECFB680F4F}"/>
              </a:ext>
            </a:extLst>
          </p:cNvPr>
          <p:cNvSpPr>
            <a:spLocks noGrp="1"/>
          </p:cNvSpPr>
          <p:nvPr>
            <p:ph type="sldNum" sz="quarter" idx="12"/>
          </p:nvPr>
        </p:nvSpPr>
        <p:spPr/>
        <p:txBody>
          <a:bodyPr/>
          <a:lstStyle/>
          <a:p>
            <a:fld id="{2D537135-7AD0-406F-8FAB-3FBC050A0667}" type="slidenum">
              <a:rPr lang="sv-SE" smtClean="0"/>
              <a:t>2</a:t>
            </a:fld>
            <a:endParaRPr lang="sv-SE"/>
          </a:p>
        </p:txBody>
      </p:sp>
      <p:pic>
        <p:nvPicPr>
          <p:cNvPr id="10" name="Platshållare för innehåll 9">
            <a:extLst>
              <a:ext uri="{FF2B5EF4-FFF2-40B4-BE49-F238E27FC236}">
                <a16:creationId xmlns:a16="http://schemas.microsoft.com/office/drawing/2014/main" id="{217DA4D3-4F29-6E00-2C7F-A4211AD98F09}"/>
              </a:ext>
            </a:extLst>
          </p:cNvPr>
          <p:cNvPicPr>
            <a:picLocks noGrp="1" noChangeAspect="1"/>
          </p:cNvPicPr>
          <p:nvPr>
            <p:ph sz="half" idx="1"/>
          </p:nvPr>
        </p:nvPicPr>
        <p:blipFill>
          <a:blip r:embed="rId2"/>
          <a:stretch>
            <a:fillRect/>
          </a:stretch>
        </p:blipFill>
        <p:spPr>
          <a:prstGeom prst="rect">
            <a:avLst/>
          </a:prstGeom>
        </p:spPr>
      </p:pic>
    </p:spTree>
    <p:extLst>
      <p:ext uri="{BB962C8B-B14F-4D97-AF65-F5344CB8AC3E}">
        <p14:creationId xmlns:p14="http://schemas.microsoft.com/office/powerpoint/2010/main" val="3732241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DD7FFC-4123-3087-31D7-1EA5ABB23925}"/>
              </a:ext>
            </a:extLst>
          </p:cNvPr>
          <p:cNvSpPr>
            <a:spLocks noGrp="1"/>
          </p:cNvSpPr>
          <p:nvPr>
            <p:ph type="title"/>
          </p:nvPr>
        </p:nvSpPr>
        <p:spPr/>
        <p:txBody>
          <a:bodyPr>
            <a:normAutofit fontScale="90000"/>
          </a:bodyPr>
          <a:lstStyle/>
          <a:p>
            <a:r>
              <a:rPr lang="sv-SE" sz="2400" dirty="0"/>
              <a:t>Patienter i </a:t>
            </a:r>
            <a:r>
              <a:rPr lang="sv-SE" sz="2400" dirty="0" err="1"/>
              <a:t>SKaPa</a:t>
            </a:r>
            <a:r>
              <a:rPr lang="sv-SE" sz="2400" dirty="0"/>
              <a:t> med basundersökning redovisat som procentuell andel av befolkningen i respektive region uppdelat på två åldersgrupper och två tidsperioder</a:t>
            </a:r>
            <a:br>
              <a:rPr lang="sv-SE" sz="2400" dirty="0"/>
            </a:br>
            <a:r>
              <a:rPr lang="sv-SE" sz="1800" dirty="0"/>
              <a:t>RAPPORT 1B</a:t>
            </a:r>
            <a:endParaRPr lang="sv-SE" sz="2400" dirty="0"/>
          </a:p>
        </p:txBody>
      </p:sp>
      <p:sp>
        <p:nvSpPr>
          <p:cNvPr id="5" name="Platshållare för datum 4">
            <a:extLst>
              <a:ext uri="{FF2B5EF4-FFF2-40B4-BE49-F238E27FC236}">
                <a16:creationId xmlns:a16="http://schemas.microsoft.com/office/drawing/2014/main" id="{C45CA77D-134A-2363-8A12-FC39E9A265AF}"/>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DB667DBE-A5B5-D8C5-E630-77D358A45CF9}"/>
              </a:ext>
            </a:extLst>
          </p:cNvPr>
          <p:cNvSpPr>
            <a:spLocks noGrp="1"/>
          </p:cNvSpPr>
          <p:nvPr>
            <p:ph type="ftr" sz="quarter" idx="11"/>
          </p:nvPr>
        </p:nvSpPr>
        <p:spPr/>
        <p:txBody>
          <a:bodyPr/>
          <a:lstStyle/>
          <a:p>
            <a:r>
              <a:rPr lang="sv-SE"/>
              <a:t>ÅRSRAPPORT 2023</a:t>
            </a:r>
          </a:p>
        </p:txBody>
      </p:sp>
      <p:sp>
        <p:nvSpPr>
          <p:cNvPr id="7" name="Platshållare för bildnummer 6">
            <a:extLst>
              <a:ext uri="{FF2B5EF4-FFF2-40B4-BE49-F238E27FC236}">
                <a16:creationId xmlns:a16="http://schemas.microsoft.com/office/drawing/2014/main" id="{F6D312CC-32D6-A7DE-2627-03587CDAE9DB}"/>
              </a:ext>
            </a:extLst>
          </p:cNvPr>
          <p:cNvSpPr>
            <a:spLocks noGrp="1"/>
          </p:cNvSpPr>
          <p:nvPr>
            <p:ph type="sldNum" sz="quarter" idx="12"/>
          </p:nvPr>
        </p:nvSpPr>
        <p:spPr/>
        <p:txBody>
          <a:bodyPr/>
          <a:lstStyle/>
          <a:p>
            <a:fld id="{2D537135-7AD0-406F-8FAB-3FBC050A0667}" type="slidenum">
              <a:rPr lang="sv-SE" smtClean="0"/>
              <a:t>3</a:t>
            </a:fld>
            <a:endParaRPr lang="sv-SE"/>
          </a:p>
        </p:txBody>
      </p:sp>
      <p:pic>
        <p:nvPicPr>
          <p:cNvPr id="3" name="Bildobjekt 2">
            <a:extLst>
              <a:ext uri="{FF2B5EF4-FFF2-40B4-BE49-F238E27FC236}">
                <a16:creationId xmlns:a16="http://schemas.microsoft.com/office/drawing/2014/main" id="{3A1497E7-8BE1-C071-70D7-AE57B016340A}"/>
              </a:ext>
            </a:extLst>
          </p:cNvPr>
          <p:cNvPicPr>
            <a:picLocks noChangeAspect="1"/>
          </p:cNvPicPr>
          <p:nvPr/>
        </p:nvPicPr>
        <p:blipFill>
          <a:blip r:embed="rId2"/>
          <a:stretch>
            <a:fillRect/>
          </a:stretch>
        </p:blipFill>
        <p:spPr>
          <a:xfrm>
            <a:off x="1202727" y="1685067"/>
            <a:ext cx="8718036" cy="4535817"/>
          </a:xfrm>
          <a:prstGeom prst="rect">
            <a:avLst/>
          </a:prstGeom>
        </p:spPr>
      </p:pic>
    </p:spTree>
    <p:extLst>
      <p:ext uri="{BB962C8B-B14F-4D97-AF65-F5344CB8AC3E}">
        <p14:creationId xmlns:p14="http://schemas.microsoft.com/office/powerpoint/2010/main" val="2249309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BDA718-B07C-FB4E-B4B7-5C4F20DAF10D}"/>
              </a:ext>
            </a:extLst>
          </p:cNvPr>
          <p:cNvSpPr>
            <a:spLocks noGrp="1"/>
          </p:cNvSpPr>
          <p:nvPr>
            <p:ph type="title"/>
          </p:nvPr>
        </p:nvSpPr>
        <p:spPr/>
        <p:txBody>
          <a:bodyPr>
            <a:normAutofit/>
          </a:bodyPr>
          <a:lstStyle/>
          <a:p>
            <a:r>
              <a:rPr lang="sv-SE" sz="2800" dirty="0"/>
              <a:t>Genomsnittligt antal tänder hos individer 80 år och äldre med egna tänder uppdelat på </a:t>
            </a:r>
            <a:r>
              <a:rPr lang="sv-SE" sz="2800" dirty="0" err="1"/>
              <a:t>incisiver</a:t>
            </a:r>
            <a:r>
              <a:rPr lang="sv-SE" sz="2800" dirty="0"/>
              <a:t>, </a:t>
            </a:r>
            <a:r>
              <a:rPr lang="sv-SE" sz="2800" dirty="0" err="1"/>
              <a:t>premolarer</a:t>
            </a:r>
            <a:r>
              <a:rPr lang="sv-SE" sz="2800" dirty="0"/>
              <a:t> och molarer</a:t>
            </a:r>
            <a:br>
              <a:rPr lang="sv-SE" sz="2800" dirty="0"/>
            </a:br>
            <a:r>
              <a:rPr lang="sv-SE" sz="1800" dirty="0"/>
              <a:t>RAPPORT 2</a:t>
            </a:r>
            <a:endParaRPr lang="sv-SE" sz="2800" dirty="0"/>
          </a:p>
        </p:txBody>
      </p:sp>
      <p:sp>
        <p:nvSpPr>
          <p:cNvPr id="4" name="Platshållare för innehåll 3">
            <a:extLst>
              <a:ext uri="{FF2B5EF4-FFF2-40B4-BE49-F238E27FC236}">
                <a16:creationId xmlns:a16="http://schemas.microsoft.com/office/drawing/2014/main" id="{E3ADAC04-85D8-A86A-8016-3335859B7C9F}"/>
              </a:ext>
            </a:extLst>
          </p:cNvPr>
          <p:cNvSpPr>
            <a:spLocks noGrp="1"/>
          </p:cNvSpPr>
          <p:nvPr>
            <p:ph sz="half" idx="2"/>
          </p:nvPr>
        </p:nvSpPr>
        <p:spPr>
          <a:xfrm>
            <a:off x="6505574" y="2126751"/>
            <a:ext cx="4848225" cy="4050212"/>
          </a:xfrm>
        </p:spPr>
        <p:txBody>
          <a:bodyPr>
            <a:noAutofit/>
          </a:bodyPr>
          <a:lstStyle/>
          <a:p>
            <a:r>
              <a:rPr lang="sv-SE" sz="1600" dirty="0">
                <a:latin typeface="Nirmala UI" panose="020B0502040204020203" pitchFamily="34" charset="0"/>
                <a:ea typeface="Nirmala UI" panose="020B0502040204020203" pitchFamily="34" charset="0"/>
                <a:cs typeface="Times New Roman" panose="02020603050405020304" pitchFamily="18" charset="0"/>
              </a:rPr>
              <a:t>TEKNISK BESKRIVNING</a:t>
            </a:r>
            <a:endParaRPr lang="sv-SE" sz="1600" dirty="0">
              <a:effectLst/>
              <a:latin typeface="Nirmala UI" panose="020B0502040204020203" pitchFamily="34" charset="0"/>
              <a:ea typeface="Nirmala UI" panose="020B0502040204020203" pitchFamily="34" charset="0"/>
              <a:cs typeface="Times New Roman" panose="02020603050405020304" pitchFamily="18" charset="0"/>
            </a:endParaRPr>
          </a:p>
          <a:p>
            <a:r>
              <a:rPr lang="sv-SE" sz="1200" dirty="0">
                <a:effectLst/>
                <a:latin typeface="Nirmala UI" panose="020B0502040204020203" pitchFamily="34" charset="0"/>
                <a:ea typeface="Nirmala UI" panose="020B0502040204020203" pitchFamily="34" charset="0"/>
                <a:cs typeface="Times New Roman" panose="02020603050405020304" pitchFamily="18" charset="0"/>
              </a:rPr>
              <a:t>DELTAGANDE ORGANISATIONER: 23</a:t>
            </a:r>
          </a:p>
          <a:p>
            <a:r>
              <a:rPr lang="sv-SE" sz="1200" dirty="0">
                <a:effectLst/>
                <a:latin typeface="Nirmala UI" panose="020B0502040204020203" pitchFamily="34" charset="0"/>
                <a:ea typeface="Nirmala UI" panose="020B0502040204020203" pitchFamily="34" charset="0"/>
                <a:cs typeface="Times New Roman" panose="02020603050405020304" pitchFamily="18" charset="0"/>
              </a:rPr>
              <a:t>TIDSPERIOD: 2014–2023 </a:t>
            </a:r>
          </a:p>
          <a:p>
            <a:r>
              <a:rPr lang="sv-SE" sz="1200" dirty="0">
                <a:effectLst/>
                <a:latin typeface="Nirmala UI" panose="020B0502040204020203" pitchFamily="34" charset="0"/>
                <a:ea typeface="Nirmala UI" panose="020B0502040204020203" pitchFamily="34" charset="0"/>
                <a:cs typeface="Times New Roman" panose="02020603050405020304" pitchFamily="18" charset="0"/>
              </a:rPr>
              <a:t>PATIENTER: Alla patienter 80 år och äldre med basundersökning</a:t>
            </a:r>
          </a:p>
          <a:p>
            <a:r>
              <a:rPr lang="sv-SE" sz="1200" dirty="0">
                <a:effectLst/>
                <a:latin typeface="Nirmala UI" panose="020B0502040204020203" pitchFamily="34" charset="0"/>
                <a:ea typeface="Nirmala UI" panose="020B0502040204020203" pitchFamily="34" charset="0"/>
                <a:cs typeface="Times New Roman" panose="02020603050405020304" pitchFamily="18" charset="0"/>
              </a:rPr>
              <a:t>(TLV 101, 102, 111,112) under aktuella tidsperioder </a:t>
            </a:r>
          </a:p>
          <a:p>
            <a:r>
              <a:rPr lang="sv-SE" sz="1200" dirty="0">
                <a:effectLst/>
                <a:latin typeface="Nirmala UI" panose="020B0502040204020203" pitchFamily="34" charset="0"/>
                <a:ea typeface="Nirmala UI" panose="020B0502040204020203" pitchFamily="34" charset="0"/>
                <a:cs typeface="Times New Roman" panose="02020603050405020304" pitchFamily="18" charset="0"/>
              </a:rPr>
              <a:t>n = 55 964 (2014), n = 57 684 (2015), n = 59 908 (2016), n = 61 323 (2017), n = 72 203 (2018), n = 89 341 (2019), n = 64 120 (2020), n= 132 882 (2021), n= 132 331 (2022), n= 146 303 (2023) </a:t>
            </a:r>
          </a:p>
          <a:p>
            <a:r>
              <a:rPr lang="sv-SE" sz="1200" dirty="0">
                <a:effectLst/>
                <a:latin typeface="Nirmala UI" panose="020B0502040204020203" pitchFamily="34" charset="0"/>
                <a:ea typeface="Nirmala UI" panose="020B0502040204020203" pitchFamily="34" charset="0"/>
                <a:cs typeface="Times New Roman" panose="02020603050405020304" pitchFamily="18" charset="0"/>
              </a:rPr>
              <a:t>RAPPORTPORTAL: G02a Antal tänder</a:t>
            </a:r>
          </a:p>
          <a:p>
            <a:r>
              <a:rPr lang="sv-SE" sz="1200" dirty="0">
                <a:effectLst/>
                <a:latin typeface="Nirmala UI" panose="020B0502040204020203" pitchFamily="34" charset="0"/>
                <a:ea typeface="Nirmala UI" panose="020B0502040204020203" pitchFamily="34" charset="0"/>
                <a:cs typeface="Times New Roman" panose="02020603050405020304" pitchFamily="18" charset="0"/>
              </a:rPr>
              <a:t>BERÄKNING: Medelvärde av antal tänder (visdomständer exkluderade) per patient med minst en egen tand, för tio olika år, uppdelat på </a:t>
            </a:r>
            <a:r>
              <a:rPr lang="sv-SE" sz="1200" dirty="0" err="1">
                <a:effectLst/>
                <a:latin typeface="Nirmala UI" panose="020B0502040204020203" pitchFamily="34" charset="0"/>
                <a:ea typeface="Nirmala UI" panose="020B0502040204020203" pitchFamily="34" charset="0"/>
                <a:cs typeface="Times New Roman" panose="02020603050405020304" pitchFamily="18" charset="0"/>
              </a:rPr>
              <a:t>incisiver</a:t>
            </a:r>
            <a:r>
              <a:rPr lang="sv-SE" sz="1200" dirty="0">
                <a:effectLst/>
                <a:latin typeface="Nirmala UI" panose="020B0502040204020203" pitchFamily="34" charset="0"/>
                <a:ea typeface="Nirmala UI" panose="020B0502040204020203" pitchFamily="34" charset="0"/>
                <a:cs typeface="Times New Roman" panose="02020603050405020304" pitchFamily="18" charset="0"/>
              </a:rPr>
              <a:t>/hörntänder, </a:t>
            </a:r>
            <a:r>
              <a:rPr lang="sv-SE" sz="1200" dirty="0" err="1">
                <a:effectLst/>
                <a:latin typeface="Nirmala UI" panose="020B0502040204020203" pitchFamily="34" charset="0"/>
                <a:ea typeface="Nirmala UI" panose="020B0502040204020203" pitchFamily="34" charset="0"/>
                <a:cs typeface="Times New Roman" panose="02020603050405020304" pitchFamily="18" charset="0"/>
              </a:rPr>
              <a:t>premolarer</a:t>
            </a:r>
            <a:r>
              <a:rPr lang="sv-SE" sz="1200" dirty="0">
                <a:effectLst/>
                <a:latin typeface="Nirmala UI" panose="020B0502040204020203" pitchFamily="34" charset="0"/>
                <a:ea typeface="Nirmala UI" panose="020B0502040204020203" pitchFamily="34" charset="0"/>
                <a:cs typeface="Times New Roman" panose="02020603050405020304" pitchFamily="18" charset="0"/>
              </a:rPr>
              <a:t> och molarer.</a:t>
            </a:r>
          </a:p>
        </p:txBody>
      </p:sp>
      <p:sp>
        <p:nvSpPr>
          <p:cNvPr id="5" name="Platshållare för datum 4">
            <a:extLst>
              <a:ext uri="{FF2B5EF4-FFF2-40B4-BE49-F238E27FC236}">
                <a16:creationId xmlns:a16="http://schemas.microsoft.com/office/drawing/2014/main" id="{CAABC5EF-3C26-D94A-1066-363F9236E454}"/>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9B4F8585-8B7E-3C92-1C61-4C414AC55425}"/>
              </a:ext>
            </a:extLst>
          </p:cNvPr>
          <p:cNvSpPr>
            <a:spLocks noGrp="1"/>
          </p:cNvSpPr>
          <p:nvPr>
            <p:ph type="ftr" sz="quarter" idx="11"/>
          </p:nvPr>
        </p:nvSpPr>
        <p:spPr/>
        <p:txBody>
          <a:bodyPr/>
          <a:lstStyle/>
          <a:p>
            <a:r>
              <a:rPr lang="sv-SE" dirty="0"/>
              <a:t>ÅRSRAPPORT 2023</a:t>
            </a:r>
          </a:p>
        </p:txBody>
      </p:sp>
      <p:sp>
        <p:nvSpPr>
          <p:cNvPr id="7" name="Platshållare för bildnummer 6">
            <a:extLst>
              <a:ext uri="{FF2B5EF4-FFF2-40B4-BE49-F238E27FC236}">
                <a16:creationId xmlns:a16="http://schemas.microsoft.com/office/drawing/2014/main" id="{E7B323CB-2D7F-970A-3988-D70B9CF22273}"/>
              </a:ext>
            </a:extLst>
          </p:cNvPr>
          <p:cNvSpPr>
            <a:spLocks noGrp="1"/>
          </p:cNvSpPr>
          <p:nvPr>
            <p:ph type="sldNum" sz="quarter" idx="12"/>
          </p:nvPr>
        </p:nvSpPr>
        <p:spPr/>
        <p:txBody>
          <a:bodyPr/>
          <a:lstStyle/>
          <a:p>
            <a:fld id="{2D537135-7AD0-406F-8FAB-3FBC050A0667}" type="slidenum">
              <a:rPr lang="sv-SE" smtClean="0"/>
              <a:t>4</a:t>
            </a:fld>
            <a:endParaRPr lang="sv-SE"/>
          </a:p>
        </p:txBody>
      </p:sp>
      <p:pic>
        <p:nvPicPr>
          <p:cNvPr id="10" name="Platshållare för innehåll 9">
            <a:extLst>
              <a:ext uri="{FF2B5EF4-FFF2-40B4-BE49-F238E27FC236}">
                <a16:creationId xmlns:a16="http://schemas.microsoft.com/office/drawing/2014/main" id="{FD9A549C-5086-31B4-ED34-D4AA03E6D7F7}"/>
              </a:ext>
            </a:extLst>
          </p:cNvPr>
          <p:cNvPicPr>
            <a:picLocks noGrp="1" noChangeAspect="1"/>
          </p:cNvPicPr>
          <p:nvPr>
            <p:ph sz="half" idx="1"/>
          </p:nvPr>
        </p:nvPicPr>
        <p:blipFill>
          <a:blip r:embed="rId2"/>
          <a:stretch>
            <a:fillRect/>
          </a:stretch>
        </p:blipFill>
        <p:spPr>
          <a:prstGeom prst="rect">
            <a:avLst/>
          </a:prstGeom>
        </p:spPr>
      </p:pic>
    </p:spTree>
    <p:extLst>
      <p:ext uri="{BB962C8B-B14F-4D97-AF65-F5344CB8AC3E}">
        <p14:creationId xmlns:p14="http://schemas.microsoft.com/office/powerpoint/2010/main" val="2857368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FEC0589-DC38-84EF-D5FD-5EB209B25680}"/>
              </a:ext>
            </a:extLst>
          </p:cNvPr>
          <p:cNvSpPr>
            <a:spLocks noGrp="1"/>
          </p:cNvSpPr>
          <p:nvPr>
            <p:ph type="title"/>
          </p:nvPr>
        </p:nvSpPr>
        <p:spPr/>
        <p:txBody>
          <a:bodyPr>
            <a:normAutofit/>
          </a:bodyPr>
          <a:lstStyle/>
          <a:p>
            <a:r>
              <a:rPr lang="sv-SE" sz="2800" dirty="0"/>
              <a:t>Fördelning av extraktionsorsaker per årsålder 2011-2013 respektive 2021-2023</a:t>
            </a:r>
            <a:br>
              <a:rPr lang="sv-SE" sz="2800" dirty="0"/>
            </a:br>
            <a:r>
              <a:rPr lang="sv-SE" sz="1800" dirty="0"/>
              <a:t>RAPPORT 3</a:t>
            </a:r>
            <a:endParaRPr lang="sv-SE" sz="2800" dirty="0"/>
          </a:p>
        </p:txBody>
      </p:sp>
      <p:sp>
        <p:nvSpPr>
          <p:cNvPr id="5" name="Platshållare för datum 4">
            <a:extLst>
              <a:ext uri="{FF2B5EF4-FFF2-40B4-BE49-F238E27FC236}">
                <a16:creationId xmlns:a16="http://schemas.microsoft.com/office/drawing/2014/main" id="{01F2E05F-1E88-02D9-BE2C-3B68CF994E38}"/>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6F65DC94-3B3A-0597-071A-79BFA0A711D6}"/>
              </a:ext>
            </a:extLst>
          </p:cNvPr>
          <p:cNvSpPr>
            <a:spLocks noGrp="1"/>
          </p:cNvSpPr>
          <p:nvPr>
            <p:ph type="ftr" sz="quarter" idx="11"/>
          </p:nvPr>
        </p:nvSpPr>
        <p:spPr/>
        <p:txBody>
          <a:bodyPr/>
          <a:lstStyle/>
          <a:p>
            <a:r>
              <a:rPr lang="sv-SE"/>
              <a:t>ÅRSRAPPORT 2023</a:t>
            </a:r>
          </a:p>
        </p:txBody>
      </p:sp>
      <p:sp>
        <p:nvSpPr>
          <p:cNvPr id="7" name="Platshållare för bildnummer 6">
            <a:extLst>
              <a:ext uri="{FF2B5EF4-FFF2-40B4-BE49-F238E27FC236}">
                <a16:creationId xmlns:a16="http://schemas.microsoft.com/office/drawing/2014/main" id="{6C25BFF5-EB57-72BC-544F-E4D98DBDFA43}"/>
              </a:ext>
            </a:extLst>
          </p:cNvPr>
          <p:cNvSpPr>
            <a:spLocks noGrp="1"/>
          </p:cNvSpPr>
          <p:nvPr>
            <p:ph type="sldNum" sz="quarter" idx="12"/>
          </p:nvPr>
        </p:nvSpPr>
        <p:spPr/>
        <p:txBody>
          <a:bodyPr/>
          <a:lstStyle/>
          <a:p>
            <a:fld id="{2D537135-7AD0-406F-8FAB-3FBC050A0667}" type="slidenum">
              <a:rPr lang="sv-SE" smtClean="0"/>
              <a:t>5</a:t>
            </a:fld>
            <a:endParaRPr lang="sv-SE"/>
          </a:p>
        </p:txBody>
      </p:sp>
      <p:pic>
        <p:nvPicPr>
          <p:cNvPr id="8" name="Platshållare för innehåll 7">
            <a:extLst>
              <a:ext uri="{FF2B5EF4-FFF2-40B4-BE49-F238E27FC236}">
                <a16:creationId xmlns:a16="http://schemas.microsoft.com/office/drawing/2014/main" id="{6134F0B4-CF5F-0AD0-2A01-4C3126E5B597}"/>
              </a:ext>
            </a:extLst>
          </p:cNvPr>
          <p:cNvPicPr>
            <a:picLocks noGrp="1" noChangeAspect="1"/>
          </p:cNvPicPr>
          <p:nvPr>
            <p:ph sz="half" idx="1"/>
          </p:nvPr>
        </p:nvPicPr>
        <p:blipFill>
          <a:blip r:embed="rId2"/>
          <a:stretch>
            <a:fillRect/>
          </a:stretch>
        </p:blipFill>
        <p:spPr>
          <a:prstGeom prst="rect">
            <a:avLst/>
          </a:prstGeom>
        </p:spPr>
      </p:pic>
      <p:pic>
        <p:nvPicPr>
          <p:cNvPr id="11" name="Platshållare för innehåll 10">
            <a:extLst>
              <a:ext uri="{FF2B5EF4-FFF2-40B4-BE49-F238E27FC236}">
                <a16:creationId xmlns:a16="http://schemas.microsoft.com/office/drawing/2014/main" id="{8F6609DE-89D4-2811-524A-13F86398BD25}"/>
              </a:ext>
            </a:extLst>
          </p:cNvPr>
          <p:cNvPicPr>
            <a:picLocks noGrp="1" noChangeAspect="1"/>
          </p:cNvPicPr>
          <p:nvPr>
            <p:ph sz="half" idx="2"/>
          </p:nvPr>
        </p:nvPicPr>
        <p:blipFill>
          <a:blip r:embed="rId3"/>
          <a:stretch>
            <a:fillRect/>
          </a:stretch>
        </p:blipFill>
        <p:spPr>
          <a:xfrm>
            <a:off x="6507199" y="1825625"/>
            <a:ext cx="4844977" cy="4351338"/>
          </a:xfrm>
          <a:prstGeom prst="rect">
            <a:avLst/>
          </a:prstGeom>
        </p:spPr>
      </p:pic>
    </p:spTree>
    <p:extLst>
      <p:ext uri="{BB962C8B-B14F-4D97-AF65-F5344CB8AC3E}">
        <p14:creationId xmlns:p14="http://schemas.microsoft.com/office/powerpoint/2010/main" val="904092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16E898-D38D-42C0-4A31-44CFA75FE3D9}"/>
              </a:ext>
            </a:extLst>
          </p:cNvPr>
          <p:cNvSpPr>
            <a:spLocks noGrp="1"/>
          </p:cNvSpPr>
          <p:nvPr>
            <p:ph type="title"/>
          </p:nvPr>
        </p:nvSpPr>
        <p:spPr/>
        <p:txBody>
          <a:bodyPr>
            <a:normAutofit/>
          </a:bodyPr>
          <a:lstStyle/>
          <a:p>
            <a:r>
              <a:rPr lang="sv-SE" sz="2800" dirty="0"/>
              <a:t>Andel individer 20 år och äldre med tandimplantat, uppdelat på åldersgrupper</a:t>
            </a:r>
            <a:br>
              <a:rPr lang="sv-SE" sz="2800" dirty="0"/>
            </a:br>
            <a:r>
              <a:rPr lang="sv-SE" sz="1800" dirty="0"/>
              <a:t>RAPPORT 4</a:t>
            </a:r>
            <a:endParaRPr lang="sv-SE" sz="2800" dirty="0"/>
          </a:p>
        </p:txBody>
      </p:sp>
      <p:sp>
        <p:nvSpPr>
          <p:cNvPr id="4" name="Platshållare för innehåll 3">
            <a:extLst>
              <a:ext uri="{FF2B5EF4-FFF2-40B4-BE49-F238E27FC236}">
                <a16:creationId xmlns:a16="http://schemas.microsoft.com/office/drawing/2014/main" id="{3A87AE00-766D-0DC0-CF72-09CCB4BCBAC2}"/>
              </a:ext>
            </a:extLst>
          </p:cNvPr>
          <p:cNvSpPr>
            <a:spLocks noGrp="1"/>
          </p:cNvSpPr>
          <p:nvPr>
            <p:ph sz="half" idx="2"/>
          </p:nvPr>
        </p:nvSpPr>
        <p:spPr/>
        <p:txBody>
          <a:bodyPr>
            <a:normAutofit fontScale="92500" lnSpcReduction="20000"/>
          </a:bodyPr>
          <a:lstStyle/>
          <a:p>
            <a:r>
              <a:rPr lang="sv-SE" sz="1700" dirty="0"/>
              <a:t>TEKNISK BESKRIVNING</a:t>
            </a:r>
          </a:p>
          <a:p>
            <a:pPr>
              <a:lnSpc>
                <a:spcPct val="110000"/>
              </a:lnSpc>
              <a:spcAft>
                <a:spcPts val="800"/>
              </a:spcAft>
            </a:pPr>
            <a:r>
              <a:rPr lang="sv-SE" sz="1500" dirty="0">
                <a:effectLst/>
                <a:latin typeface="Nirmala UI" panose="020B0502040204020203" pitchFamily="34" charset="0"/>
                <a:ea typeface="Nirmala UI" panose="020B0502040204020203" pitchFamily="34" charset="0"/>
                <a:cs typeface="Times New Roman" panose="02020603050405020304" pitchFamily="18" charset="0"/>
              </a:rPr>
              <a:t>DELTAGANDE ORGANISATIONER: 23</a:t>
            </a:r>
          </a:p>
          <a:p>
            <a:pPr>
              <a:lnSpc>
                <a:spcPct val="110000"/>
              </a:lnSpc>
              <a:spcAft>
                <a:spcPts val="800"/>
              </a:spcAft>
            </a:pPr>
            <a:r>
              <a:rPr lang="sv-SE" sz="1500" dirty="0">
                <a:effectLst/>
                <a:latin typeface="Nirmala UI" panose="020B0502040204020203" pitchFamily="34" charset="0"/>
                <a:ea typeface="Nirmala UI" panose="020B0502040204020203" pitchFamily="34" charset="0"/>
                <a:cs typeface="Times New Roman" panose="02020603050405020304" pitchFamily="18" charset="0"/>
              </a:rPr>
              <a:t>TIDSPERIODER: 2011–2013 samt 2021–2023</a:t>
            </a:r>
          </a:p>
          <a:p>
            <a:r>
              <a:rPr lang="sv-SE" sz="1500" dirty="0">
                <a:effectLst/>
                <a:latin typeface="Nirmala UI" panose="020B0502040204020203" pitchFamily="34" charset="0"/>
                <a:ea typeface="Nirmala UI" panose="020B0502040204020203" pitchFamily="34" charset="0"/>
                <a:cs typeface="Times New Roman" panose="02020603050405020304" pitchFamily="18" charset="0"/>
              </a:rPr>
              <a:t>PATIENTER: Unika vuxna individer med basundersökning (TLV 101, 102, 111, 112) under tidsperioderna.</a:t>
            </a:r>
          </a:p>
          <a:p>
            <a:r>
              <a:rPr lang="sv-SE" sz="1500" dirty="0">
                <a:effectLst/>
                <a:latin typeface="Nirmala UI" panose="020B0502040204020203" pitchFamily="34" charset="0"/>
                <a:ea typeface="Nirmala UI" panose="020B0502040204020203" pitchFamily="34" charset="0"/>
                <a:cs typeface="Times New Roman" panose="02020603050405020304" pitchFamily="18" charset="0"/>
              </a:rPr>
              <a:t>n = 2 365 923 (2011–2013)</a:t>
            </a:r>
          </a:p>
          <a:p>
            <a:r>
              <a:rPr lang="sv-SE" sz="1500" dirty="0">
                <a:effectLst/>
                <a:latin typeface="Nirmala UI" panose="020B0502040204020203" pitchFamily="34" charset="0"/>
                <a:ea typeface="Nirmala UI" panose="020B0502040204020203" pitchFamily="34" charset="0"/>
                <a:cs typeface="Times New Roman" panose="02020603050405020304" pitchFamily="18" charset="0"/>
              </a:rPr>
              <a:t>n = 3 312 071 (2021–2023)</a:t>
            </a:r>
          </a:p>
          <a:p>
            <a:r>
              <a:rPr lang="sv-SE" sz="1500" dirty="0">
                <a:effectLst/>
                <a:latin typeface="Nirmala UI" panose="020B0502040204020203" pitchFamily="34" charset="0"/>
                <a:ea typeface="Nirmala UI" panose="020B0502040204020203" pitchFamily="34" charset="0"/>
                <a:cs typeface="Times New Roman" panose="02020603050405020304" pitchFamily="18" charset="0"/>
              </a:rPr>
              <a:t>och med minst ett tandimplantat som registrerats i status någon gång under respektive tidsperiod.</a:t>
            </a:r>
          </a:p>
          <a:p>
            <a:r>
              <a:rPr lang="sv-SE" sz="1500" dirty="0">
                <a:effectLst/>
                <a:latin typeface="Nirmala UI" panose="020B0502040204020203" pitchFamily="34" charset="0"/>
                <a:ea typeface="Nirmala UI" panose="020B0502040204020203" pitchFamily="34" charset="0"/>
                <a:cs typeface="Times New Roman" panose="02020603050405020304" pitchFamily="18" charset="0"/>
              </a:rPr>
              <a:t>n = 54 277 (2011–2013)</a:t>
            </a:r>
          </a:p>
          <a:p>
            <a:r>
              <a:rPr lang="sv-SE" sz="1500" dirty="0">
                <a:effectLst/>
                <a:latin typeface="Nirmala UI" panose="020B0502040204020203" pitchFamily="34" charset="0"/>
                <a:ea typeface="Nirmala UI" panose="020B0502040204020203" pitchFamily="34" charset="0"/>
                <a:cs typeface="Times New Roman" panose="02020603050405020304" pitchFamily="18" charset="0"/>
              </a:rPr>
              <a:t>n = 164 844 (2021–2023)</a:t>
            </a:r>
          </a:p>
          <a:p>
            <a:r>
              <a:rPr lang="sv-SE" sz="1500" dirty="0">
                <a:effectLst/>
                <a:latin typeface="Nirmala UI" panose="020B0502040204020203" pitchFamily="34" charset="0"/>
                <a:ea typeface="Nirmala UI" panose="020B0502040204020203" pitchFamily="34" charset="0"/>
                <a:cs typeface="Times New Roman" panose="02020603050405020304" pitchFamily="18" charset="0"/>
              </a:rPr>
              <a:t>BERÄKNING: </a:t>
            </a:r>
          </a:p>
          <a:p>
            <a:r>
              <a:rPr lang="sv-SE" sz="1500" dirty="0">
                <a:effectLst/>
                <a:latin typeface="Nirmala UI" panose="020B0502040204020203" pitchFamily="34" charset="0"/>
                <a:ea typeface="Nirmala UI" panose="020B0502040204020203" pitchFamily="34" charset="0"/>
                <a:cs typeface="Times New Roman" panose="02020603050405020304" pitchFamily="18" charset="0"/>
              </a:rPr>
              <a:t>Täljare: Individer 20 år och äldre med minst ett tandimplantat, per åldersgrupp.</a:t>
            </a:r>
          </a:p>
          <a:p>
            <a:r>
              <a:rPr lang="sv-SE" sz="1500" dirty="0">
                <a:effectLst/>
                <a:latin typeface="Nirmala UI" panose="020B0502040204020203" pitchFamily="34" charset="0"/>
                <a:ea typeface="Nirmala UI" panose="020B0502040204020203" pitchFamily="34" charset="0"/>
                <a:cs typeface="Times New Roman" panose="02020603050405020304" pitchFamily="18" charset="0"/>
              </a:rPr>
              <a:t>Nämnare: Alla individer 20 år och äldre med basundersökning per åldersgrupp.</a:t>
            </a:r>
          </a:p>
        </p:txBody>
      </p:sp>
      <p:sp>
        <p:nvSpPr>
          <p:cNvPr id="5" name="Platshållare för datum 4">
            <a:extLst>
              <a:ext uri="{FF2B5EF4-FFF2-40B4-BE49-F238E27FC236}">
                <a16:creationId xmlns:a16="http://schemas.microsoft.com/office/drawing/2014/main" id="{E3031A4F-E35A-CC8A-80B0-2F1DE3E19C0A}"/>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0A8587E8-4FC3-2DA4-0384-A119FCC52D20}"/>
              </a:ext>
            </a:extLst>
          </p:cNvPr>
          <p:cNvSpPr>
            <a:spLocks noGrp="1"/>
          </p:cNvSpPr>
          <p:nvPr>
            <p:ph type="ftr" sz="quarter" idx="11"/>
          </p:nvPr>
        </p:nvSpPr>
        <p:spPr/>
        <p:txBody>
          <a:bodyPr/>
          <a:lstStyle/>
          <a:p>
            <a:r>
              <a:rPr lang="sv-SE" dirty="0"/>
              <a:t>ÅRSRAPPORT 2023</a:t>
            </a:r>
          </a:p>
        </p:txBody>
      </p:sp>
      <p:sp>
        <p:nvSpPr>
          <p:cNvPr id="7" name="Platshållare för bildnummer 6">
            <a:extLst>
              <a:ext uri="{FF2B5EF4-FFF2-40B4-BE49-F238E27FC236}">
                <a16:creationId xmlns:a16="http://schemas.microsoft.com/office/drawing/2014/main" id="{7177EDF1-8748-F63A-75E1-9F510DB8C5D7}"/>
              </a:ext>
            </a:extLst>
          </p:cNvPr>
          <p:cNvSpPr>
            <a:spLocks noGrp="1"/>
          </p:cNvSpPr>
          <p:nvPr>
            <p:ph type="sldNum" sz="quarter" idx="12"/>
          </p:nvPr>
        </p:nvSpPr>
        <p:spPr/>
        <p:txBody>
          <a:bodyPr/>
          <a:lstStyle/>
          <a:p>
            <a:fld id="{2D537135-7AD0-406F-8FAB-3FBC050A0667}" type="slidenum">
              <a:rPr lang="sv-SE" smtClean="0"/>
              <a:t>6</a:t>
            </a:fld>
            <a:endParaRPr lang="sv-SE"/>
          </a:p>
        </p:txBody>
      </p:sp>
      <p:pic>
        <p:nvPicPr>
          <p:cNvPr id="10" name="Platshållare för innehåll 9">
            <a:extLst>
              <a:ext uri="{FF2B5EF4-FFF2-40B4-BE49-F238E27FC236}">
                <a16:creationId xmlns:a16="http://schemas.microsoft.com/office/drawing/2014/main" id="{B50C5A02-BBB2-9F25-BA9F-9340F5A65627}"/>
              </a:ext>
            </a:extLst>
          </p:cNvPr>
          <p:cNvPicPr>
            <a:picLocks noGrp="1" noChangeAspect="1"/>
          </p:cNvPicPr>
          <p:nvPr>
            <p:ph sz="half" idx="1"/>
          </p:nvPr>
        </p:nvPicPr>
        <p:blipFill>
          <a:blip r:embed="rId2"/>
          <a:stretch>
            <a:fillRect/>
          </a:stretch>
        </p:blipFill>
        <p:spPr>
          <a:prstGeom prst="rect">
            <a:avLst/>
          </a:prstGeom>
        </p:spPr>
      </p:pic>
    </p:spTree>
    <p:extLst>
      <p:ext uri="{BB962C8B-B14F-4D97-AF65-F5344CB8AC3E}">
        <p14:creationId xmlns:p14="http://schemas.microsoft.com/office/powerpoint/2010/main" val="3860182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00A235-4317-8E7A-178B-A07B2AF013D6}"/>
              </a:ext>
            </a:extLst>
          </p:cNvPr>
          <p:cNvSpPr>
            <a:spLocks noGrp="1"/>
          </p:cNvSpPr>
          <p:nvPr>
            <p:ph type="title"/>
          </p:nvPr>
        </p:nvSpPr>
        <p:spPr/>
        <p:txBody>
          <a:bodyPr>
            <a:normAutofit/>
          </a:bodyPr>
          <a:lstStyle/>
          <a:p>
            <a:r>
              <a:rPr lang="sv-SE" sz="2800" dirty="0"/>
              <a:t>Antal åtgärder och kostnader per 1000 individer 2023 och förändring jämfört med 2013</a:t>
            </a:r>
            <a:br>
              <a:rPr lang="sv-SE" sz="2800" dirty="0"/>
            </a:br>
            <a:r>
              <a:rPr lang="sv-SE" sz="1800" dirty="0"/>
              <a:t>RAPPORT 5A</a:t>
            </a:r>
            <a:endParaRPr lang="sv-SE" sz="2800" dirty="0"/>
          </a:p>
        </p:txBody>
      </p:sp>
      <p:sp>
        <p:nvSpPr>
          <p:cNvPr id="4" name="Platshållare för innehåll 3">
            <a:extLst>
              <a:ext uri="{FF2B5EF4-FFF2-40B4-BE49-F238E27FC236}">
                <a16:creationId xmlns:a16="http://schemas.microsoft.com/office/drawing/2014/main" id="{EDC14070-46F7-8E5E-2FA6-A53DFB81267B}"/>
              </a:ext>
            </a:extLst>
          </p:cNvPr>
          <p:cNvSpPr>
            <a:spLocks noGrp="1"/>
          </p:cNvSpPr>
          <p:nvPr>
            <p:ph sz="half" idx="2"/>
          </p:nvPr>
        </p:nvSpPr>
        <p:spPr>
          <a:xfrm>
            <a:off x="6480745" y="1469636"/>
            <a:ext cx="4848225" cy="4886714"/>
          </a:xfrm>
        </p:spPr>
        <p:txBody>
          <a:bodyPr>
            <a:normAutofit fontScale="62500" lnSpcReduction="20000"/>
          </a:bodyPr>
          <a:lstStyle/>
          <a:p>
            <a:r>
              <a:rPr lang="sv-SE" sz="2600" dirty="0"/>
              <a:t>TEKNISK BESKRIVNING (RAPPORT 5A OCH B)</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DELTAGANDE ORGANISATIONER: 23</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TIDSPERIOD: 2013 och 2023</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PATIENTER: Unika individer med undersökning eller behandlingsåtgärd i allmäntandvård under tidsperioden.</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n = 2 876 385 (2013) </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n =3 635 821 (2023)</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Antal behandlingsåtgärder: 8 684 697 (2013)</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Antal behandlingsåtgärder: 12 163 468 (2023)</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Skattad kostnad för alla åtgärder baserat på referenspris är 6,6 miljarder kronor 2013 och 10,3 miljarder kronor 2023. </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Praktikertjänst ingår med 731 mottagningar 2023 och endast 6 mottagning 2013.</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BERÄKNING: </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Alla registrerade åtgärder i alla deltagande organisationer redovisas uppdelade på åtgärdsgrupperna 100 (undersökningar), 200 (sjukdomsförebyggande), 300 (sjukdomsbehandlande), 400 (kirurgiska), 500 (rotbehandling), 600 (bettfysiologiska), 700 (</a:t>
            </a:r>
            <a:r>
              <a:rPr lang="sv-SE" sz="1900" dirty="0" err="1">
                <a:effectLst/>
                <a:latin typeface="Nirmala UI" panose="020B0502040204020203" pitchFamily="34" charset="0"/>
                <a:ea typeface="Nirmala UI" panose="020B0502040204020203" pitchFamily="34" charset="0"/>
                <a:cs typeface="Times New Roman" panose="02020603050405020304" pitchFamily="18" charset="0"/>
              </a:rPr>
              <a:t>reparativa</a:t>
            </a:r>
            <a:r>
              <a:rPr lang="sv-SE" sz="1900" dirty="0">
                <a:effectLst/>
                <a:latin typeface="Nirmala UI" panose="020B0502040204020203" pitchFamily="34" charset="0"/>
                <a:ea typeface="Nirmala UI" panose="020B0502040204020203" pitchFamily="34" charset="0"/>
                <a:cs typeface="Times New Roman" panose="02020603050405020304" pitchFamily="18" charset="0"/>
              </a:rPr>
              <a:t>), 800 (protetiska) och 900 (tandreglering och utbytesåtgärder). Med implantatrelaterade åtgärder avses i 400-serien åtgärderna 420–436, 925 och 928. Med implantatrelaterade protetiska åtgärder avses 850–892, 926 ,929 och 928. </a:t>
            </a:r>
          </a:p>
          <a:p>
            <a:r>
              <a:rPr lang="sv-SE" sz="1900" dirty="0">
                <a:effectLst/>
                <a:latin typeface="Nirmala UI" panose="020B0502040204020203" pitchFamily="34" charset="0"/>
                <a:ea typeface="Nirmala UI" panose="020B0502040204020203" pitchFamily="34" charset="0"/>
                <a:cs typeface="Times New Roman" panose="02020603050405020304" pitchFamily="18" charset="0"/>
              </a:rPr>
              <a:t>För att skatta kostnad har </a:t>
            </a:r>
            <a:r>
              <a:rPr lang="sv-SE" sz="1900" dirty="0" err="1">
                <a:effectLst/>
                <a:latin typeface="Nirmala UI" panose="020B0502040204020203" pitchFamily="34" charset="0"/>
                <a:ea typeface="Nirmala UI" panose="020B0502040204020203" pitchFamily="34" charset="0"/>
                <a:cs typeface="Times New Roman" panose="02020603050405020304" pitchFamily="18" charset="0"/>
              </a:rPr>
              <a:t>TLV:s</a:t>
            </a:r>
            <a:r>
              <a:rPr lang="sv-SE" sz="1900" dirty="0">
                <a:effectLst/>
                <a:latin typeface="Nirmala UI" panose="020B0502040204020203" pitchFamily="34" charset="0"/>
                <a:ea typeface="Nirmala UI" panose="020B0502040204020203" pitchFamily="34" charset="0"/>
                <a:cs typeface="Times New Roman" panose="02020603050405020304" pitchFamily="18" charset="0"/>
              </a:rPr>
              <a:t> referensprislista för 2023 använts för båda tidsperioderna.</a:t>
            </a:r>
          </a:p>
        </p:txBody>
      </p:sp>
      <p:sp>
        <p:nvSpPr>
          <p:cNvPr id="5" name="Platshållare för datum 4">
            <a:extLst>
              <a:ext uri="{FF2B5EF4-FFF2-40B4-BE49-F238E27FC236}">
                <a16:creationId xmlns:a16="http://schemas.microsoft.com/office/drawing/2014/main" id="{38745F80-0250-1658-B712-1462D8406593}"/>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44AD2F85-E637-6FF7-D16C-6F6B5613F74F}"/>
              </a:ext>
            </a:extLst>
          </p:cNvPr>
          <p:cNvSpPr>
            <a:spLocks noGrp="1"/>
          </p:cNvSpPr>
          <p:nvPr>
            <p:ph type="ftr" sz="quarter" idx="11"/>
          </p:nvPr>
        </p:nvSpPr>
        <p:spPr/>
        <p:txBody>
          <a:bodyPr/>
          <a:lstStyle/>
          <a:p>
            <a:r>
              <a:rPr lang="sv-SE"/>
              <a:t>ÅRSRAPPORT 2023</a:t>
            </a:r>
          </a:p>
        </p:txBody>
      </p:sp>
      <p:sp>
        <p:nvSpPr>
          <p:cNvPr id="7" name="Platshållare för bildnummer 6">
            <a:extLst>
              <a:ext uri="{FF2B5EF4-FFF2-40B4-BE49-F238E27FC236}">
                <a16:creationId xmlns:a16="http://schemas.microsoft.com/office/drawing/2014/main" id="{39433E55-0602-D107-9C48-40008011BD2D}"/>
              </a:ext>
            </a:extLst>
          </p:cNvPr>
          <p:cNvSpPr>
            <a:spLocks noGrp="1"/>
          </p:cNvSpPr>
          <p:nvPr>
            <p:ph type="sldNum" sz="quarter" idx="12"/>
          </p:nvPr>
        </p:nvSpPr>
        <p:spPr/>
        <p:txBody>
          <a:bodyPr/>
          <a:lstStyle/>
          <a:p>
            <a:fld id="{2D537135-7AD0-406F-8FAB-3FBC050A0667}" type="slidenum">
              <a:rPr lang="sv-SE" smtClean="0"/>
              <a:t>7</a:t>
            </a:fld>
            <a:endParaRPr lang="sv-SE"/>
          </a:p>
        </p:txBody>
      </p:sp>
      <p:pic>
        <p:nvPicPr>
          <p:cNvPr id="10" name="Platshållare för innehåll 9">
            <a:extLst>
              <a:ext uri="{FF2B5EF4-FFF2-40B4-BE49-F238E27FC236}">
                <a16:creationId xmlns:a16="http://schemas.microsoft.com/office/drawing/2014/main" id="{2A550BE5-C15B-4ED6-50FF-836887B05D5F}"/>
              </a:ext>
            </a:extLst>
          </p:cNvPr>
          <p:cNvPicPr>
            <a:picLocks noGrp="1" noChangeAspect="1"/>
          </p:cNvPicPr>
          <p:nvPr>
            <p:ph sz="half" idx="1"/>
          </p:nvPr>
        </p:nvPicPr>
        <p:blipFill>
          <a:blip r:embed="rId2"/>
          <a:stretch>
            <a:fillRect/>
          </a:stretch>
        </p:blipFill>
        <p:spPr>
          <a:xfrm>
            <a:off x="1221270" y="2117466"/>
            <a:ext cx="4986960" cy="3767655"/>
          </a:xfrm>
          <a:prstGeom prst="rect">
            <a:avLst/>
          </a:prstGeom>
        </p:spPr>
      </p:pic>
    </p:spTree>
    <p:extLst>
      <p:ext uri="{BB962C8B-B14F-4D97-AF65-F5344CB8AC3E}">
        <p14:creationId xmlns:p14="http://schemas.microsoft.com/office/powerpoint/2010/main" val="240688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E817A24-7F90-5E7B-7219-9655F5075D48}"/>
              </a:ext>
            </a:extLst>
          </p:cNvPr>
          <p:cNvSpPr>
            <a:spLocks noGrp="1"/>
          </p:cNvSpPr>
          <p:nvPr>
            <p:ph type="title"/>
          </p:nvPr>
        </p:nvSpPr>
        <p:spPr/>
        <p:txBody>
          <a:bodyPr>
            <a:normAutofit/>
          </a:bodyPr>
          <a:lstStyle/>
          <a:p>
            <a:r>
              <a:rPr lang="sv-SE" sz="3100" dirty="0"/>
              <a:t>Procentuell fördelning av utförda åtgärder (enligt </a:t>
            </a:r>
            <a:r>
              <a:rPr lang="sv-SE" sz="3100" dirty="0" err="1"/>
              <a:t>TLVs</a:t>
            </a:r>
            <a:r>
              <a:rPr lang="sv-SE" sz="3100" dirty="0"/>
              <a:t> åtgärdskategorier) och kostnader år 2023 respektive 2013</a:t>
            </a:r>
            <a:br>
              <a:rPr lang="sv-SE" sz="4800" dirty="0"/>
            </a:br>
            <a:r>
              <a:rPr lang="sv-SE" sz="2000" dirty="0"/>
              <a:t>RAPPORT 5B</a:t>
            </a:r>
          </a:p>
        </p:txBody>
      </p:sp>
      <p:sp>
        <p:nvSpPr>
          <p:cNvPr id="4" name="Platshållare för innehåll 3">
            <a:extLst>
              <a:ext uri="{FF2B5EF4-FFF2-40B4-BE49-F238E27FC236}">
                <a16:creationId xmlns:a16="http://schemas.microsoft.com/office/drawing/2014/main" id="{1809B408-226A-61C2-5895-150CC5828F5C}"/>
              </a:ext>
            </a:extLst>
          </p:cNvPr>
          <p:cNvSpPr>
            <a:spLocks noGrp="1"/>
          </p:cNvSpPr>
          <p:nvPr>
            <p:ph sz="half" idx="2"/>
          </p:nvPr>
        </p:nvSpPr>
        <p:spPr>
          <a:xfrm>
            <a:off x="6505574" y="1613042"/>
            <a:ext cx="4848225" cy="4743307"/>
          </a:xfrm>
        </p:spPr>
        <p:txBody>
          <a:bodyPr>
            <a:normAutofit fontScale="55000" lnSpcReduction="20000"/>
          </a:bodyPr>
          <a:lstStyle/>
          <a:p>
            <a:r>
              <a:rPr lang="sv-SE" sz="2900" dirty="0"/>
              <a:t>TEKNISK BESKRIVNING (RAPPORT 5A OCH B)</a:t>
            </a:r>
          </a:p>
          <a:p>
            <a:r>
              <a:rPr lang="sv-SE" sz="2200" dirty="0">
                <a:effectLst/>
                <a:latin typeface="Nirmala UI" panose="020B0502040204020203" pitchFamily="34" charset="0"/>
                <a:ea typeface="Nirmala UI" panose="020B0502040204020203" pitchFamily="34" charset="0"/>
                <a:cs typeface="Times New Roman" panose="02020603050405020304" pitchFamily="18" charset="0"/>
              </a:rPr>
              <a:t>DELTAGANDE ORGANISATIONER: 23</a:t>
            </a:r>
          </a:p>
          <a:p>
            <a:r>
              <a:rPr lang="sv-SE" sz="2200" dirty="0">
                <a:effectLst/>
                <a:latin typeface="Nirmala UI" panose="020B0502040204020203" pitchFamily="34" charset="0"/>
                <a:ea typeface="Nirmala UI" panose="020B0502040204020203" pitchFamily="34" charset="0"/>
                <a:cs typeface="Times New Roman" panose="02020603050405020304" pitchFamily="18" charset="0"/>
              </a:rPr>
              <a:t>TIDSPERIOD: 2013 och 2023</a:t>
            </a:r>
          </a:p>
          <a:p>
            <a:r>
              <a:rPr lang="sv-SE" sz="2200" dirty="0">
                <a:effectLst/>
                <a:latin typeface="Nirmala UI" panose="020B0502040204020203" pitchFamily="34" charset="0"/>
                <a:ea typeface="Nirmala UI" panose="020B0502040204020203" pitchFamily="34" charset="0"/>
                <a:cs typeface="Times New Roman" panose="02020603050405020304" pitchFamily="18" charset="0"/>
              </a:rPr>
              <a:t>PATIENTER: Unika individer med undersökning eller behandlingsåtgärd i allmäntandvård under tidsperioden.</a:t>
            </a:r>
          </a:p>
          <a:p>
            <a:r>
              <a:rPr lang="sv-SE" sz="2200" dirty="0">
                <a:effectLst/>
                <a:latin typeface="Nirmala UI" panose="020B0502040204020203" pitchFamily="34" charset="0"/>
                <a:ea typeface="Nirmala UI" panose="020B0502040204020203" pitchFamily="34" charset="0"/>
                <a:cs typeface="Times New Roman" panose="02020603050405020304" pitchFamily="18" charset="0"/>
              </a:rPr>
              <a:t>n = 2 876 385 (2013) </a:t>
            </a:r>
          </a:p>
          <a:p>
            <a:r>
              <a:rPr lang="sv-SE" sz="2200" dirty="0">
                <a:effectLst/>
                <a:latin typeface="Nirmala UI" panose="020B0502040204020203" pitchFamily="34" charset="0"/>
                <a:ea typeface="Nirmala UI" panose="020B0502040204020203" pitchFamily="34" charset="0"/>
                <a:cs typeface="Times New Roman" panose="02020603050405020304" pitchFamily="18" charset="0"/>
              </a:rPr>
              <a:t>n =3 635 821 (2023)</a:t>
            </a:r>
          </a:p>
          <a:p>
            <a:r>
              <a:rPr lang="sv-SE" sz="2200" dirty="0">
                <a:effectLst/>
                <a:latin typeface="Nirmala UI" panose="020B0502040204020203" pitchFamily="34" charset="0"/>
                <a:ea typeface="Nirmala UI" panose="020B0502040204020203" pitchFamily="34" charset="0"/>
                <a:cs typeface="Times New Roman" panose="02020603050405020304" pitchFamily="18" charset="0"/>
              </a:rPr>
              <a:t>Antal behandlingsåtgärder: 8 684 697 (2013)</a:t>
            </a:r>
          </a:p>
          <a:p>
            <a:r>
              <a:rPr lang="sv-SE" sz="2200" dirty="0">
                <a:effectLst/>
                <a:latin typeface="Nirmala UI" panose="020B0502040204020203" pitchFamily="34" charset="0"/>
                <a:ea typeface="Nirmala UI" panose="020B0502040204020203" pitchFamily="34" charset="0"/>
                <a:cs typeface="Times New Roman" panose="02020603050405020304" pitchFamily="18" charset="0"/>
              </a:rPr>
              <a:t>Antal behandlingsåtgärder: 12 163 468 (2023)</a:t>
            </a:r>
          </a:p>
          <a:p>
            <a:r>
              <a:rPr lang="sv-SE" sz="2200" dirty="0">
                <a:effectLst/>
                <a:latin typeface="Nirmala UI" panose="020B0502040204020203" pitchFamily="34" charset="0"/>
                <a:ea typeface="Nirmala UI" panose="020B0502040204020203" pitchFamily="34" charset="0"/>
                <a:cs typeface="Times New Roman" panose="02020603050405020304" pitchFamily="18" charset="0"/>
              </a:rPr>
              <a:t>Skattad kostnad för alla åtgärder baserat på referenspris är 6,6 miljarder kronor 2013 och 10,3 miljarder kronor 2023. </a:t>
            </a:r>
          </a:p>
          <a:p>
            <a:r>
              <a:rPr lang="sv-SE" sz="2200" dirty="0">
                <a:effectLst/>
                <a:latin typeface="Nirmala UI" panose="020B0502040204020203" pitchFamily="34" charset="0"/>
                <a:ea typeface="Nirmala UI" panose="020B0502040204020203" pitchFamily="34" charset="0"/>
                <a:cs typeface="Times New Roman" panose="02020603050405020304" pitchFamily="18" charset="0"/>
              </a:rPr>
              <a:t>Praktikertjänst ingår med 731 mottagningar 2023 och endast 6 mottagning 2013.</a:t>
            </a:r>
          </a:p>
          <a:p>
            <a:r>
              <a:rPr lang="sv-SE" sz="2200" dirty="0">
                <a:effectLst/>
                <a:latin typeface="Nirmala UI" panose="020B0502040204020203" pitchFamily="34" charset="0"/>
                <a:ea typeface="Nirmala UI" panose="020B0502040204020203" pitchFamily="34" charset="0"/>
                <a:cs typeface="Times New Roman" panose="02020603050405020304" pitchFamily="18" charset="0"/>
              </a:rPr>
              <a:t>BERÄKNING: </a:t>
            </a:r>
          </a:p>
          <a:p>
            <a:r>
              <a:rPr lang="sv-SE" sz="2200" dirty="0">
                <a:effectLst/>
                <a:latin typeface="Nirmala UI" panose="020B0502040204020203" pitchFamily="34" charset="0"/>
                <a:ea typeface="Nirmala UI" panose="020B0502040204020203" pitchFamily="34" charset="0"/>
                <a:cs typeface="Times New Roman" panose="02020603050405020304" pitchFamily="18" charset="0"/>
              </a:rPr>
              <a:t>Alla registrerade åtgärder i alla deltagande organisationer redovisas uppdelade på åtgärdsgrupperna 100 (undersökningar), 200 (sjukdomsförebyggande), 300 (sjukdomsbehandlande), 400 (kirurgiska), 500 (rotbehandling), 600 (bettfysiologiska), 700 (</a:t>
            </a:r>
            <a:r>
              <a:rPr lang="sv-SE" sz="2200" dirty="0" err="1">
                <a:effectLst/>
                <a:latin typeface="Nirmala UI" panose="020B0502040204020203" pitchFamily="34" charset="0"/>
                <a:ea typeface="Nirmala UI" panose="020B0502040204020203" pitchFamily="34" charset="0"/>
                <a:cs typeface="Times New Roman" panose="02020603050405020304" pitchFamily="18" charset="0"/>
              </a:rPr>
              <a:t>reparativa</a:t>
            </a:r>
            <a:r>
              <a:rPr lang="sv-SE" sz="2200" dirty="0">
                <a:effectLst/>
                <a:latin typeface="Nirmala UI" panose="020B0502040204020203" pitchFamily="34" charset="0"/>
                <a:ea typeface="Nirmala UI" panose="020B0502040204020203" pitchFamily="34" charset="0"/>
                <a:cs typeface="Times New Roman" panose="02020603050405020304" pitchFamily="18" charset="0"/>
              </a:rPr>
              <a:t>), 800 (protetiska) och 900 (tandreglering och utbytesåtgärder). Med implantatrelaterade åtgärder avses i 400-serien åtgärderna 420–436, 925 och 928. Med implantatrelaterade protetiska åtgärder avses 850–892, 926 ,929 och 928. </a:t>
            </a:r>
          </a:p>
          <a:p>
            <a:r>
              <a:rPr lang="sv-SE" sz="2200" dirty="0">
                <a:effectLst/>
                <a:latin typeface="Nirmala UI" panose="020B0502040204020203" pitchFamily="34" charset="0"/>
                <a:ea typeface="Nirmala UI" panose="020B0502040204020203" pitchFamily="34" charset="0"/>
                <a:cs typeface="Times New Roman" panose="02020603050405020304" pitchFamily="18" charset="0"/>
              </a:rPr>
              <a:t>För att skatta kostnad har </a:t>
            </a:r>
            <a:r>
              <a:rPr lang="sv-SE" sz="2200" dirty="0" err="1">
                <a:effectLst/>
                <a:latin typeface="Nirmala UI" panose="020B0502040204020203" pitchFamily="34" charset="0"/>
                <a:ea typeface="Nirmala UI" panose="020B0502040204020203" pitchFamily="34" charset="0"/>
                <a:cs typeface="Times New Roman" panose="02020603050405020304" pitchFamily="18" charset="0"/>
              </a:rPr>
              <a:t>TLV:s</a:t>
            </a:r>
            <a:r>
              <a:rPr lang="sv-SE" sz="2200" dirty="0">
                <a:effectLst/>
                <a:latin typeface="Nirmala UI" panose="020B0502040204020203" pitchFamily="34" charset="0"/>
                <a:ea typeface="Nirmala UI" panose="020B0502040204020203" pitchFamily="34" charset="0"/>
                <a:cs typeface="Times New Roman" panose="02020603050405020304" pitchFamily="18" charset="0"/>
              </a:rPr>
              <a:t> referensprislista för 2023 använts för båda tidsperioderna.</a:t>
            </a:r>
          </a:p>
        </p:txBody>
      </p:sp>
      <p:sp>
        <p:nvSpPr>
          <p:cNvPr id="5" name="Platshållare för datum 4">
            <a:extLst>
              <a:ext uri="{FF2B5EF4-FFF2-40B4-BE49-F238E27FC236}">
                <a16:creationId xmlns:a16="http://schemas.microsoft.com/office/drawing/2014/main" id="{E58AC766-7BD7-8839-7B5D-3AC4BFBA4488}"/>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36764840-9469-A6A2-36D5-423463353A8F}"/>
              </a:ext>
            </a:extLst>
          </p:cNvPr>
          <p:cNvSpPr>
            <a:spLocks noGrp="1"/>
          </p:cNvSpPr>
          <p:nvPr>
            <p:ph type="ftr" sz="quarter" idx="11"/>
          </p:nvPr>
        </p:nvSpPr>
        <p:spPr/>
        <p:txBody>
          <a:bodyPr/>
          <a:lstStyle/>
          <a:p>
            <a:r>
              <a:rPr lang="sv-SE"/>
              <a:t>ÅRSRAPPORT 2023</a:t>
            </a:r>
          </a:p>
        </p:txBody>
      </p:sp>
      <p:sp>
        <p:nvSpPr>
          <p:cNvPr id="7" name="Platshållare för bildnummer 6">
            <a:extLst>
              <a:ext uri="{FF2B5EF4-FFF2-40B4-BE49-F238E27FC236}">
                <a16:creationId xmlns:a16="http://schemas.microsoft.com/office/drawing/2014/main" id="{1B05DEEA-E4FA-A6B3-AB1A-C0B277A812D5}"/>
              </a:ext>
            </a:extLst>
          </p:cNvPr>
          <p:cNvSpPr>
            <a:spLocks noGrp="1"/>
          </p:cNvSpPr>
          <p:nvPr>
            <p:ph type="sldNum" sz="quarter" idx="12"/>
          </p:nvPr>
        </p:nvSpPr>
        <p:spPr/>
        <p:txBody>
          <a:bodyPr/>
          <a:lstStyle/>
          <a:p>
            <a:fld id="{2D537135-7AD0-406F-8FAB-3FBC050A0667}" type="slidenum">
              <a:rPr lang="sv-SE" smtClean="0"/>
              <a:t>8</a:t>
            </a:fld>
            <a:endParaRPr lang="sv-SE"/>
          </a:p>
        </p:txBody>
      </p:sp>
      <p:pic>
        <p:nvPicPr>
          <p:cNvPr id="10" name="Platshållare för innehåll 9">
            <a:extLst>
              <a:ext uri="{FF2B5EF4-FFF2-40B4-BE49-F238E27FC236}">
                <a16:creationId xmlns:a16="http://schemas.microsoft.com/office/drawing/2014/main" id="{86E27057-E305-DBEE-4BCE-5922CA6D56A3}"/>
              </a:ext>
            </a:extLst>
          </p:cNvPr>
          <p:cNvPicPr>
            <a:picLocks noGrp="1" noChangeAspect="1"/>
          </p:cNvPicPr>
          <p:nvPr>
            <p:ph sz="half" idx="1"/>
          </p:nvPr>
        </p:nvPicPr>
        <p:blipFill>
          <a:blip r:embed="rId2"/>
          <a:stretch>
            <a:fillRect/>
          </a:stretch>
        </p:blipFill>
        <p:spPr>
          <a:prstGeom prst="rect">
            <a:avLst/>
          </a:prstGeom>
        </p:spPr>
      </p:pic>
    </p:spTree>
    <p:extLst>
      <p:ext uri="{BB962C8B-B14F-4D97-AF65-F5344CB8AC3E}">
        <p14:creationId xmlns:p14="http://schemas.microsoft.com/office/powerpoint/2010/main" val="1798999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453B65-9A53-F50C-7DFF-ADFE3EF69717}"/>
              </a:ext>
            </a:extLst>
          </p:cNvPr>
          <p:cNvSpPr>
            <a:spLocks noGrp="1"/>
          </p:cNvSpPr>
          <p:nvPr>
            <p:ph type="title"/>
          </p:nvPr>
        </p:nvSpPr>
        <p:spPr/>
        <p:txBody>
          <a:bodyPr/>
          <a:lstStyle/>
          <a:p>
            <a:r>
              <a:rPr lang="sv-SE" sz="2800" dirty="0"/>
              <a:t>Antal tänder hos sköra patienter 60år och äldre</a:t>
            </a:r>
            <a:br>
              <a:rPr lang="sv-SE" dirty="0"/>
            </a:br>
            <a:r>
              <a:rPr lang="sv-SE" sz="1800" dirty="0"/>
              <a:t>RAPPORT 6A</a:t>
            </a:r>
            <a:endParaRPr lang="sv-SE" dirty="0"/>
          </a:p>
        </p:txBody>
      </p:sp>
      <p:sp>
        <p:nvSpPr>
          <p:cNvPr id="4" name="Platshållare för innehåll 3">
            <a:extLst>
              <a:ext uri="{FF2B5EF4-FFF2-40B4-BE49-F238E27FC236}">
                <a16:creationId xmlns:a16="http://schemas.microsoft.com/office/drawing/2014/main" id="{017C0B0F-4A7A-F49A-2321-E24917F0D418}"/>
              </a:ext>
            </a:extLst>
          </p:cNvPr>
          <p:cNvSpPr>
            <a:spLocks noGrp="1"/>
          </p:cNvSpPr>
          <p:nvPr>
            <p:ph sz="half" idx="2"/>
          </p:nvPr>
        </p:nvSpPr>
        <p:spPr>
          <a:xfrm>
            <a:off x="5178171" y="1539536"/>
            <a:ext cx="7037798" cy="4787757"/>
          </a:xfrm>
        </p:spPr>
        <p:txBody>
          <a:bodyPr>
            <a:noAutofit/>
          </a:bodyPr>
          <a:lstStyle/>
          <a:p>
            <a:r>
              <a:rPr lang="sv-SE" sz="1200" dirty="0"/>
              <a:t>TEKNISK BESKRIVNING:</a:t>
            </a:r>
          </a:p>
          <a:p>
            <a:r>
              <a:rPr lang="sv-SE" sz="1100" dirty="0">
                <a:effectLst/>
                <a:latin typeface="Nirmala UI" panose="020B0502040204020203" pitchFamily="34" charset="0"/>
                <a:ea typeface="Nirmala UI" panose="020B0502040204020203" pitchFamily="34" charset="0"/>
                <a:cs typeface="Times New Roman" panose="02020603050405020304" pitchFamily="18" charset="0"/>
              </a:rPr>
              <a:t>DELTAGANDE ORGANISATIONER: 19</a:t>
            </a:r>
          </a:p>
          <a:p>
            <a:r>
              <a:rPr lang="sv-SE" sz="1100" dirty="0">
                <a:effectLst/>
                <a:latin typeface="Nirmala UI" panose="020B0502040204020203" pitchFamily="34" charset="0"/>
                <a:ea typeface="Nirmala UI" panose="020B0502040204020203" pitchFamily="34" charset="0"/>
                <a:cs typeface="Times New Roman" panose="02020603050405020304" pitchFamily="18" charset="0"/>
              </a:rPr>
              <a:t>STYCKEPRISDEBITERING: Unika patienter med basundersökning (TLV 101, 102, 111, 112) som haft styckepristandvård både vid basundersökning 2023 samt vid närmast föregående basundersökning. </a:t>
            </a:r>
          </a:p>
          <a:p>
            <a:r>
              <a:rPr lang="sv-SE" sz="1100" dirty="0">
                <a:effectLst/>
                <a:latin typeface="Nirmala UI" panose="020B0502040204020203" pitchFamily="34" charset="0"/>
                <a:ea typeface="Nirmala UI" panose="020B0502040204020203" pitchFamily="34" charset="0"/>
                <a:cs typeface="Times New Roman" panose="02020603050405020304" pitchFamily="18" charset="0"/>
              </a:rPr>
              <a:t>NÖDVÄNDIG TANDVÅRD: Unika patienter som har haft N-tandvård vid basundersökning 2023 samt vid närmast föregående basundersökning. </a:t>
            </a:r>
          </a:p>
          <a:p>
            <a:r>
              <a:rPr lang="sv-SE" sz="1100" dirty="0">
                <a:effectLst/>
                <a:latin typeface="Nirmala UI" panose="020B0502040204020203" pitchFamily="34" charset="0"/>
                <a:ea typeface="Nirmala UI" panose="020B0502040204020203" pitchFamily="34" charset="0"/>
                <a:cs typeface="Times New Roman" panose="02020603050405020304" pitchFamily="18" charset="0"/>
              </a:rPr>
              <a:t>STYCKEPRISTANDVÅRD TILL NÖDVÄNDIG TANDVÅRD: Unika patienter som har haft N-tandvård vid basundersökning 2023 samt styckepristandvård eller abonnemangstandvård vid närmast föregående basundersökning. </a:t>
            </a:r>
          </a:p>
          <a:p>
            <a:r>
              <a:rPr lang="sv-SE" sz="1100" dirty="0">
                <a:effectLst/>
                <a:latin typeface="Nirmala UI" panose="020B0502040204020203" pitchFamily="34" charset="0"/>
                <a:ea typeface="Nirmala UI" panose="020B0502040204020203" pitchFamily="34" charset="0"/>
                <a:cs typeface="Times New Roman" panose="02020603050405020304" pitchFamily="18" charset="0"/>
              </a:rPr>
              <a:t>ABONNEMANGSTANDVÅRD: Unika patienter med basundersökning (TLV 101, 102, 111, 112) som har haft abonnemangstandvård både vid basundersökning 2023 samt vid närmast föregående basundersökning. </a:t>
            </a:r>
          </a:p>
          <a:p>
            <a:r>
              <a:rPr lang="sv-SE" sz="1100" dirty="0">
                <a:effectLst/>
                <a:latin typeface="Nirmala UI" panose="020B0502040204020203" pitchFamily="34" charset="0"/>
                <a:ea typeface="Nirmala UI" panose="020B0502040204020203" pitchFamily="34" charset="0"/>
                <a:cs typeface="Times New Roman" panose="02020603050405020304" pitchFamily="18" charset="0"/>
              </a:rPr>
              <a:t>ANTAL PATIENTER:</a:t>
            </a:r>
            <a:br>
              <a:rPr lang="sv-SE" sz="1100" dirty="0">
                <a:effectLst/>
                <a:latin typeface="Nirmala UI" panose="020B0502040204020203" pitchFamily="34" charset="0"/>
                <a:ea typeface="Nirmala UI" panose="020B0502040204020203" pitchFamily="34" charset="0"/>
                <a:cs typeface="Times New Roman" panose="02020603050405020304" pitchFamily="18" charset="0"/>
              </a:rPr>
            </a:br>
            <a:r>
              <a:rPr lang="sv-SE" sz="1100" dirty="0">
                <a:effectLst/>
                <a:latin typeface="Nirmala UI" panose="020B0502040204020203" pitchFamily="34" charset="0"/>
                <a:ea typeface="Nirmala UI" panose="020B0502040204020203" pitchFamily="34" charset="0"/>
                <a:cs typeface="Times New Roman" panose="02020603050405020304" pitchFamily="18" charset="0"/>
              </a:rPr>
              <a:t>n = 2 870 (patienter som gått från styckepristandvård till nödvändig tandvård)</a:t>
            </a:r>
            <a:br>
              <a:rPr lang="sv-SE" sz="1100" dirty="0">
                <a:effectLst/>
                <a:latin typeface="Nirmala UI" panose="020B0502040204020203" pitchFamily="34" charset="0"/>
                <a:ea typeface="Nirmala UI" panose="020B0502040204020203" pitchFamily="34" charset="0"/>
                <a:cs typeface="Times New Roman" panose="02020603050405020304" pitchFamily="18" charset="0"/>
              </a:rPr>
            </a:br>
            <a:r>
              <a:rPr lang="sv-SE" sz="1100" dirty="0">
                <a:effectLst/>
                <a:latin typeface="Nirmala UI" panose="020B0502040204020203" pitchFamily="34" charset="0"/>
                <a:ea typeface="Nirmala UI" panose="020B0502040204020203" pitchFamily="34" charset="0"/>
                <a:cs typeface="Times New Roman" panose="02020603050405020304" pitchFamily="18" charset="0"/>
              </a:rPr>
              <a:t>n = 186 398 (patienter med styckepristandvård)</a:t>
            </a:r>
            <a:br>
              <a:rPr lang="sv-SE" sz="1100" dirty="0">
                <a:effectLst/>
                <a:latin typeface="Nirmala UI" panose="020B0502040204020203" pitchFamily="34" charset="0"/>
                <a:ea typeface="Nirmala UI" panose="020B0502040204020203" pitchFamily="34" charset="0"/>
                <a:cs typeface="Times New Roman" panose="02020603050405020304" pitchFamily="18" charset="0"/>
              </a:rPr>
            </a:br>
            <a:r>
              <a:rPr lang="sv-SE" sz="1100" dirty="0">
                <a:effectLst/>
                <a:latin typeface="Nirmala UI" panose="020B0502040204020203" pitchFamily="34" charset="0"/>
                <a:ea typeface="Nirmala UI" panose="020B0502040204020203" pitchFamily="34" charset="0"/>
                <a:cs typeface="Times New Roman" panose="02020603050405020304" pitchFamily="18" charset="0"/>
              </a:rPr>
              <a:t>n = 54 513 (patienter med abonnemangstandvård)</a:t>
            </a:r>
            <a:br>
              <a:rPr lang="sv-SE" sz="1100" dirty="0">
                <a:effectLst/>
                <a:latin typeface="Nirmala UI" panose="020B0502040204020203" pitchFamily="34" charset="0"/>
                <a:ea typeface="Nirmala UI" panose="020B0502040204020203" pitchFamily="34" charset="0"/>
                <a:cs typeface="Times New Roman" panose="02020603050405020304" pitchFamily="18" charset="0"/>
              </a:rPr>
            </a:br>
            <a:r>
              <a:rPr lang="sv-SE" sz="1100" dirty="0">
                <a:effectLst/>
                <a:latin typeface="Nirmala UI" panose="020B0502040204020203" pitchFamily="34" charset="0"/>
                <a:ea typeface="Nirmala UI" panose="020B0502040204020203" pitchFamily="34" charset="0"/>
                <a:cs typeface="Times New Roman" panose="02020603050405020304" pitchFamily="18" charset="0"/>
              </a:rPr>
              <a:t>n = 4 487 (patienter med nödvändig tandvård) </a:t>
            </a:r>
          </a:p>
          <a:p>
            <a:r>
              <a:rPr lang="sv-SE" sz="1100" dirty="0">
                <a:effectLst/>
                <a:latin typeface="Nirmala UI" panose="020B0502040204020203" pitchFamily="34" charset="0"/>
                <a:ea typeface="Nirmala UI" panose="020B0502040204020203" pitchFamily="34" charset="0"/>
                <a:cs typeface="Times New Roman" panose="02020603050405020304" pitchFamily="18" charset="0"/>
              </a:rPr>
              <a:t>BERÄKNING: Medelvärden för antal tänder samt medelvärde har beräknats för unika patienter som gått från styckepristandvård till N-tandvård samt hos patienter med olika debiteringskategorier. En jämförelsegrupp som enbart haft styckepristandvård.</a:t>
            </a:r>
          </a:p>
          <a:p>
            <a:r>
              <a:rPr lang="sv-SE" sz="1100" dirty="0">
                <a:effectLst/>
                <a:latin typeface="Nirmala UI" panose="020B0502040204020203" pitchFamily="34" charset="0"/>
                <a:ea typeface="Nirmala UI" panose="020B0502040204020203" pitchFamily="34" charset="0"/>
                <a:cs typeface="Times New Roman" panose="02020603050405020304" pitchFamily="18" charset="0"/>
              </a:rPr>
              <a:t>Täljare = Antal tänder vid sista basundersökning med styckepristandvård/abonnemangstandvård respektive första basundersökning med N-tandvård. </a:t>
            </a:r>
          </a:p>
          <a:p>
            <a:r>
              <a:rPr lang="sv-SE" sz="1100" dirty="0">
                <a:effectLst/>
                <a:latin typeface="Nirmala UI" panose="020B0502040204020203" pitchFamily="34" charset="0"/>
                <a:ea typeface="Nirmala UI" panose="020B0502040204020203" pitchFamily="34" charset="0"/>
                <a:cs typeface="Times New Roman" panose="02020603050405020304" pitchFamily="18" charset="0"/>
              </a:rPr>
              <a:t>Nämnare = Antal individer vid sista basundersökning med styckepristandvård/abonnemangstandvård respektive första basundersökning med N-tandvård</a:t>
            </a:r>
          </a:p>
          <a:p>
            <a:endParaRPr lang="sv-SE" sz="1200" dirty="0"/>
          </a:p>
          <a:p>
            <a:endParaRPr lang="sv-SE" sz="1200" dirty="0"/>
          </a:p>
        </p:txBody>
      </p:sp>
      <p:sp>
        <p:nvSpPr>
          <p:cNvPr id="5" name="Platshållare för datum 4">
            <a:extLst>
              <a:ext uri="{FF2B5EF4-FFF2-40B4-BE49-F238E27FC236}">
                <a16:creationId xmlns:a16="http://schemas.microsoft.com/office/drawing/2014/main" id="{F368B929-C2FA-16AF-3D8B-AD1024B58CC1}"/>
              </a:ext>
            </a:extLst>
          </p:cNvPr>
          <p:cNvSpPr>
            <a:spLocks noGrp="1"/>
          </p:cNvSpPr>
          <p:nvPr>
            <p:ph type="dt" sz="half" idx="10"/>
          </p:nvPr>
        </p:nvSpPr>
        <p:spPr/>
        <p:txBody>
          <a:bodyPr/>
          <a:lstStyle/>
          <a:p>
            <a:r>
              <a:rPr lang="sv-SE"/>
              <a:t>2024-07-03</a:t>
            </a:r>
          </a:p>
        </p:txBody>
      </p:sp>
      <p:sp>
        <p:nvSpPr>
          <p:cNvPr id="6" name="Platshållare för sidfot 5">
            <a:extLst>
              <a:ext uri="{FF2B5EF4-FFF2-40B4-BE49-F238E27FC236}">
                <a16:creationId xmlns:a16="http://schemas.microsoft.com/office/drawing/2014/main" id="{6869AE37-CB50-5B99-54A0-55A4EF2768CD}"/>
              </a:ext>
            </a:extLst>
          </p:cNvPr>
          <p:cNvSpPr>
            <a:spLocks noGrp="1"/>
          </p:cNvSpPr>
          <p:nvPr>
            <p:ph type="ftr" sz="quarter" idx="11"/>
          </p:nvPr>
        </p:nvSpPr>
        <p:spPr/>
        <p:txBody>
          <a:bodyPr/>
          <a:lstStyle/>
          <a:p>
            <a:r>
              <a:rPr lang="sv-SE"/>
              <a:t>ÅRSRAPPORT 2023</a:t>
            </a:r>
          </a:p>
        </p:txBody>
      </p:sp>
      <p:sp>
        <p:nvSpPr>
          <p:cNvPr id="7" name="Platshållare för bildnummer 6">
            <a:extLst>
              <a:ext uri="{FF2B5EF4-FFF2-40B4-BE49-F238E27FC236}">
                <a16:creationId xmlns:a16="http://schemas.microsoft.com/office/drawing/2014/main" id="{645D635A-4ACE-D269-F8D3-3F804A05C6E3}"/>
              </a:ext>
            </a:extLst>
          </p:cNvPr>
          <p:cNvSpPr>
            <a:spLocks noGrp="1"/>
          </p:cNvSpPr>
          <p:nvPr>
            <p:ph type="sldNum" sz="quarter" idx="12"/>
          </p:nvPr>
        </p:nvSpPr>
        <p:spPr/>
        <p:txBody>
          <a:bodyPr/>
          <a:lstStyle/>
          <a:p>
            <a:fld id="{2D537135-7AD0-406F-8FAB-3FBC050A0667}" type="slidenum">
              <a:rPr lang="sv-SE" smtClean="0"/>
              <a:t>9</a:t>
            </a:fld>
            <a:endParaRPr lang="sv-SE"/>
          </a:p>
        </p:txBody>
      </p:sp>
      <p:pic>
        <p:nvPicPr>
          <p:cNvPr id="10" name="Platshållare för innehåll 9">
            <a:extLst>
              <a:ext uri="{FF2B5EF4-FFF2-40B4-BE49-F238E27FC236}">
                <a16:creationId xmlns:a16="http://schemas.microsoft.com/office/drawing/2014/main" id="{41C83F6D-2059-4A91-7BEF-2642145C795D}"/>
              </a:ext>
            </a:extLst>
          </p:cNvPr>
          <p:cNvPicPr>
            <a:picLocks noGrp="1" noChangeAspect="1"/>
          </p:cNvPicPr>
          <p:nvPr>
            <p:ph sz="half" idx="1"/>
          </p:nvPr>
        </p:nvPicPr>
        <p:blipFill>
          <a:blip r:embed="rId2"/>
          <a:stretch>
            <a:fillRect/>
          </a:stretch>
        </p:blipFill>
        <p:spPr>
          <a:xfrm>
            <a:off x="718277" y="1719745"/>
            <a:ext cx="4328535" cy="3987130"/>
          </a:xfrm>
          <a:prstGeom prst="rect">
            <a:avLst/>
          </a:prstGeom>
        </p:spPr>
      </p:pic>
    </p:spTree>
    <p:extLst>
      <p:ext uri="{BB962C8B-B14F-4D97-AF65-F5344CB8AC3E}">
        <p14:creationId xmlns:p14="http://schemas.microsoft.com/office/powerpoint/2010/main" val="2097835237"/>
      </p:ext>
    </p:extLst>
  </p:cSld>
  <p:clrMapOvr>
    <a:masterClrMapping/>
  </p:clrMapOvr>
</p:sld>
</file>

<file path=ppt/theme/theme1.xml><?xml version="1.0" encoding="utf-8"?>
<a:theme xmlns:a="http://schemas.openxmlformats.org/drawingml/2006/main" name="Office-tema">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8b56d9e-d66d-4862-abde-79030b9ef7dc" xsi:nil="true"/>
    <lcf76f155ced4ddcb4097134ff3c332f xmlns="583ba1ef-039e-49ad-a590-038e1fa5b191">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63FD62DBD66736429D18E490B5970FAE" ma:contentTypeVersion="13" ma:contentTypeDescription="Skapa ett nytt dokument." ma:contentTypeScope="" ma:versionID="4b86b3e164ae9c2b70c343f8de654241">
  <xsd:schema xmlns:xsd="http://www.w3.org/2001/XMLSchema" xmlns:xs="http://www.w3.org/2001/XMLSchema" xmlns:p="http://schemas.microsoft.com/office/2006/metadata/properties" xmlns:ns2="583ba1ef-039e-49ad-a590-038e1fa5b191" xmlns:ns3="f8b56d9e-d66d-4862-abde-79030b9ef7dc" targetNamespace="http://schemas.microsoft.com/office/2006/metadata/properties" ma:root="true" ma:fieldsID="a01b415dac0f8ffc95bd641a4a6aa1ad" ns2:_="" ns3:_="">
    <xsd:import namespace="583ba1ef-039e-49ad-a590-038e1fa5b191"/>
    <xsd:import namespace="f8b56d9e-d66d-4862-abde-79030b9ef7dc"/>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3ba1ef-039e-49ad-a590-038e1fa5b1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Bildmarkeringar" ma:readOnly="false" ma:fieldId="{5cf76f15-5ced-4ddc-b409-7134ff3c332f}" ma:taxonomyMulti="true" ma:sspId="256c666c-3d86-41dd-931b-6486b2d8a6be"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8b56d9e-d66d-4862-abde-79030b9ef7dc"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6568c646-8d81-4b69-9f0a-7f4fe0cdf625}" ma:internalName="TaxCatchAll" ma:showField="CatchAllData" ma:web="f8b56d9e-d66d-4862-abde-79030b9ef7dc">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3205B5-C555-4D82-A81C-967055E17D65}">
  <ds:schemaRefs>
    <ds:schemaRef ds:uri="http://schemas.microsoft.com/office/2006/metadata/properties"/>
    <ds:schemaRef ds:uri="http://schemas.microsoft.com/office/infopath/2007/PartnerControls"/>
    <ds:schemaRef ds:uri="f8b56d9e-d66d-4862-abde-79030b9ef7dc"/>
    <ds:schemaRef ds:uri="583ba1ef-039e-49ad-a590-038e1fa5b191"/>
  </ds:schemaRefs>
</ds:datastoreItem>
</file>

<file path=customXml/itemProps2.xml><?xml version="1.0" encoding="utf-8"?>
<ds:datastoreItem xmlns:ds="http://schemas.openxmlformats.org/officeDocument/2006/customXml" ds:itemID="{0D35A979-C933-41C1-B850-5280F6CE7FF7}">
  <ds:schemaRefs>
    <ds:schemaRef ds:uri="http://schemas.microsoft.com/sharepoint/v3/contenttype/forms"/>
  </ds:schemaRefs>
</ds:datastoreItem>
</file>

<file path=customXml/itemProps3.xml><?xml version="1.0" encoding="utf-8"?>
<ds:datastoreItem xmlns:ds="http://schemas.openxmlformats.org/officeDocument/2006/customXml" ds:itemID="{4A835A69-5325-4BBB-8487-B08A73266005}"/>
</file>

<file path=docProps/app.xml><?xml version="1.0" encoding="utf-8"?>
<Properties xmlns="http://schemas.openxmlformats.org/officeDocument/2006/extended-properties" xmlns:vt="http://schemas.openxmlformats.org/officeDocument/2006/docPropsVTypes">
  <TotalTime>11487</TotalTime>
  <Words>2017</Words>
  <Application>Microsoft Office PowerPoint</Application>
  <PresentationFormat>Widescreen</PresentationFormat>
  <Paragraphs>196</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Aptos</vt:lpstr>
      <vt:lpstr>Arial</vt:lpstr>
      <vt:lpstr>Nirmala Text</vt:lpstr>
      <vt:lpstr>Nirmala UI</vt:lpstr>
      <vt:lpstr>Office-tema</vt:lpstr>
      <vt:lpstr>Rapporter - Allmänt</vt:lpstr>
      <vt:lpstr>Andel patienter i SKaPa med basundersökning av befolkningen samt patienter som besökt tandvården för annan åtgärd än undersökning RAPPORT 1A</vt:lpstr>
      <vt:lpstr>Patienter i SKaPa med basundersökning redovisat som procentuell andel av befolkningen i respektive region uppdelat på två åldersgrupper och två tidsperioder RAPPORT 1B</vt:lpstr>
      <vt:lpstr>Genomsnittligt antal tänder hos individer 80 år och äldre med egna tänder uppdelat på incisiver, premolarer och molarer RAPPORT 2</vt:lpstr>
      <vt:lpstr>Fördelning av extraktionsorsaker per årsålder 2011-2013 respektive 2021-2023 RAPPORT 3</vt:lpstr>
      <vt:lpstr>Andel individer 20 år och äldre med tandimplantat, uppdelat på åldersgrupper RAPPORT 4</vt:lpstr>
      <vt:lpstr>Antal åtgärder och kostnader per 1000 individer 2023 och förändring jämfört med 2013 RAPPORT 5A</vt:lpstr>
      <vt:lpstr>Procentuell fördelning av utförda åtgärder (enligt TLVs åtgärdskategorier) och kostnader år 2023 respektive 2013 RAPPORT 5B</vt:lpstr>
      <vt:lpstr>Antal tänder hos sköra patienter 60år och äldre RAPPORT 6A</vt:lpstr>
      <vt:lpstr>Intervall mellan basundersökningar bland sköra patienter 60 år och äldre RAPPORT 6B</vt:lpstr>
      <vt:lpstr>Spridning i intervall mellan basundersökningar hos sköra patienter 60 år och äldre RAPPORT 6C</vt:lpstr>
      <vt:lpstr>Intervall mellan basundersökningar av sköra patienter. Medelvärde och spridning per organisation RAPPORT 6D</vt:lpstr>
      <vt:lpstr>Andel patienter med ”god” eller ”mycket god” självskattad tandhälsa uppdelat på åldersgrupper (2021–2023) RAPPORT 7A</vt:lpstr>
      <vt:lpstr>Andel patienter som både bedöms ha låg risk för karies och parodontit samt uppger sin munhälsa som "god" eller mycket god" uppdelat på åldersgrupper (2021–2023) RAPPORT 7B </vt:lpstr>
      <vt:lpstr>Andel patienter som uppger sin munhälsa som god eller mycket god uppdelat på risk för karies RAPPORT 7C</vt:lpstr>
      <vt:lpstr>Andel patienter som uppger sin munhälsa som god eller mycket uppdelat på risk för parodontit RAPPORT 7D</vt:lpstr>
      <vt:lpstr>Antal utförda åtgärder för beteendemedicinsk behandling inom allmäntandvård (2017-2018 och 2022-2023) RAPPORT 8A</vt:lpstr>
      <vt:lpstr>Användning av åtgärder för beteendemedicinsk behandling, antal per organisation, allmäntandvård och specialisttandvård RAPPORT 8B</vt:lpstr>
      <vt:lpstr>Genomsnittligt revisionsintervall hos patienter som bedöms ha låg risk för både karies och parodontit samt uppger att de upplever sin munhälsa som god/mycket god (2018 OCH 2023) RAPPORT 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Álfheidur Ástvaldsdóttir</dc:creator>
  <cp:lastModifiedBy>Thomas Johansson</cp:lastModifiedBy>
  <cp:revision>43</cp:revision>
  <dcterms:created xsi:type="dcterms:W3CDTF">2024-07-03T12:52:08Z</dcterms:created>
  <dcterms:modified xsi:type="dcterms:W3CDTF">2024-09-05T09:39:46Z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xcel2PPTDataSource">
    <vt:lpwstr>C:\Users\alas03\Documents\Årsrapport 2023\Ppt-bilagor 2023_tabeller och diagram.xlsx</vt:lpwstr>
  </property>
  <property fmtid="{D5CDD505-2E9C-101B-9397-08002B2CF9AE}" pid="3" name="ContentTypeId">
    <vt:lpwstr>0x01010063FD62DBD66736429D18E490B5970FAE</vt:lpwstr>
  </property>
  <property fmtid="{D5CDD505-2E9C-101B-9397-08002B2CF9AE}" pid="4" name="MediaServiceImageTags">
    <vt:lpwstr/>
  </property>
</Properties>
</file>