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2" r:id="rId2"/>
    <p:sldId id="262" r:id="rId3"/>
    <p:sldId id="263" r:id="rId4"/>
    <p:sldId id="264" r:id="rId5"/>
    <p:sldId id="271" r:id="rId6"/>
    <p:sldId id="266" r:id="rId7"/>
    <p:sldId id="268" r:id="rId8"/>
    <p:sldId id="267" r:id="rId9"/>
    <p:sldId id="270" r:id="rId10"/>
    <p:sldId id="26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0D08AAA7-5D2D-382D-7A01-6A7EBE17A3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260974-7908-80A7-17F0-0D0E825DDB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7014E-491C-479C-BC0A-2930F7C9AAF4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49FF38-7C26-E480-5557-A934B5DF12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BD7F986-308E-2931-BDCC-BD7BC3ED52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6C035-4589-4C5D-8738-FFF93CA4F7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0334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CAD3A-713D-4B4A-8465-A563286CAC13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6C299-4562-4360-A8E5-61CDC28192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857275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6C299-4562-4360-A8E5-61CDC2819225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966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181BAA-975B-C92E-648F-673E55929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A69626D-12E8-7015-D266-86DCD99B3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428C30-5CFC-72CD-C0B5-557825B9E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A0CD32-7C32-C253-A00F-83BB43093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DD8243-84B2-64CF-FE6A-B959BBCE7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67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AC6A0B-FF91-3CC1-D77B-456BFA13F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56223BC-F2A6-113A-B4EF-872931455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2pPr>
            <a:lvl3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3pPr>
            <a:lvl4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4pPr>
            <a:lvl5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056C85-3752-ACD9-3694-5E96002C4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C482F1-64F4-8936-4BAE-55C90CF7D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A8049B-B8FC-3E29-F4AA-0BB53BDA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4494F41A-D5C1-533B-55B5-F748BBB2B6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7" y="365125"/>
            <a:ext cx="701943" cy="51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74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89F6A35-5FB6-597B-02DB-91630B81B9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sz="4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84AC192-E22E-E169-DCFC-E41635F16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2pPr>
            <a:lvl3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3pPr>
            <a:lvl4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4pPr>
            <a:lvl5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D96DC8-FC54-5C32-A794-301BDCF1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BFF6B0-A1EF-31E8-B46F-D2C5D76C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ACABBE-B1B3-22EB-4B0E-AD6D9159F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D871B3EE-4917-5E19-2B84-28BCE110E9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7" y="365125"/>
            <a:ext cx="701943" cy="51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59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D2112D-0AE2-E7D8-DCDE-7853A4D4D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365125"/>
            <a:ext cx="10248900" cy="1325563"/>
          </a:xfrm>
        </p:spPr>
        <p:txBody>
          <a:bodyPr>
            <a:normAutofit/>
          </a:bodyPr>
          <a:lstStyle>
            <a:lvl1pPr>
              <a:defRPr sz="4000" b="0">
                <a:solidFill>
                  <a:schemeClr val="tx1"/>
                </a:solidFill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8B4EC7-BD49-C26C-F11C-A664AFD68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825625"/>
            <a:ext cx="102489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>
              <a:defRPr>
                <a:solidFill>
                  <a:schemeClr val="tx1"/>
                </a:solidFill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2pPr>
            <a:lvl3pPr>
              <a:defRPr>
                <a:solidFill>
                  <a:schemeClr val="tx1"/>
                </a:solidFill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3pPr>
            <a:lvl4pPr>
              <a:defRPr>
                <a:solidFill>
                  <a:schemeClr val="tx1"/>
                </a:solidFill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4pPr>
            <a:lvl5pPr>
              <a:defRPr>
                <a:solidFill>
                  <a:schemeClr val="tx1"/>
                </a:solidFill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CE0704-26F5-3F08-3700-BEC2D21C3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FE7BAA-9014-2A64-C64D-6226671FB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ÅRSRAPPORT 2023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2B5652-4701-64B9-61B3-DC371A17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BFF9B92A-04BE-7CC8-FF50-EA1376DC03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7" y="365125"/>
            <a:ext cx="701943" cy="51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7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1428DF-101E-C3BC-FF87-8AF6DAB11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7370A3-53B3-6A70-608F-12F704A15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DAF80B-1957-E4C9-D6CA-99B17115A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659EA4-7847-08A1-C80A-00C25712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2FA282-BD7D-C2D4-0535-7BC995C8B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164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563328-9BC4-1F90-6E92-DC0FEE9CCF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33474" y="365125"/>
            <a:ext cx="10220325" cy="1325563"/>
          </a:xfrm>
        </p:spPr>
        <p:txBody>
          <a:bodyPr>
            <a:normAutofit/>
          </a:bodyPr>
          <a:lstStyle>
            <a:lvl1pPr>
              <a:defRPr sz="4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dirty="0"/>
              <a:t>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8378D2-7301-7A62-5BD6-08A5524547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3950" y="1825625"/>
            <a:ext cx="5181600" cy="4351338"/>
          </a:xfrm>
        </p:spPr>
        <p:txBody>
          <a:bodyPr/>
          <a:lstStyle>
            <a:lvl1pPr marL="0" indent="0">
              <a:buNone/>
              <a:defRPr sz="2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2pPr>
            <a:lvl3pPr marL="914400" indent="0">
              <a:buNone/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3pPr>
            <a:lvl4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4pPr>
            <a:lvl5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fyra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A3292A5-A4B9-41AB-E786-6E71CA0BF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5574" y="1825625"/>
            <a:ext cx="4848225" cy="4351338"/>
          </a:xfrm>
        </p:spPr>
        <p:txBody>
          <a:bodyPr/>
          <a:lstStyle>
            <a:lvl1pPr marL="0" indent="0">
              <a:buNone/>
              <a:defRPr sz="2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>
              <a:defRPr sz="18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2pPr>
            <a:lvl3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3pPr>
            <a:lvl4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4pPr>
            <a:lvl5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fyra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76587FB-52A0-ED91-3655-51366DD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B009058-F273-CD52-ABB4-7C5FC6F9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EB234F9-41A7-B501-6075-BD80698A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808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AB8D05-ECAF-B4B7-F674-AF8DD22E5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524" y="365125"/>
            <a:ext cx="10202863" cy="1325563"/>
          </a:xfrm>
        </p:spPr>
        <p:txBody>
          <a:bodyPr>
            <a:normAutofit/>
          </a:bodyPr>
          <a:lstStyle>
            <a:lvl1pPr>
              <a:defRPr sz="36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AA3707-9AF9-A522-0C95-EF88E6EEF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252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A0360F-E9BF-64DC-ECF2-BE2853699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2524" y="2505075"/>
            <a:ext cx="5157787" cy="3684588"/>
          </a:xfrm>
        </p:spPr>
        <p:txBody>
          <a:bodyPr/>
          <a:lstStyle>
            <a:lvl1pPr>
              <a:defRPr sz="2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2pPr>
            <a:lvl3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3pPr>
            <a:lvl4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4pPr>
            <a:lvl5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fyra</a:t>
            </a:r>
          </a:p>
          <a:p>
            <a:pPr lvl="1"/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53FB514-E1C7-E6C8-022B-669228291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6524" y="1681163"/>
            <a:ext cx="4868863" cy="823912"/>
          </a:xfrm>
        </p:spPr>
        <p:txBody>
          <a:bodyPr anchor="b"/>
          <a:lstStyle>
            <a:lvl1pPr marL="0" indent="0">
              <a:buNone/>
              <a:defRPr sz="2400" b="1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89A49D7-5491-CEA7-F363-478671F40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6524" y="2505075"/>
            <a:ext cx="4868863" cy="3684588"/>
          </a:xfrm>
        </p:spPr>
        <p:txBody>
          <a:bodyPr/>
          <a:lstStyle>
            <a:lvl1pPr>
              <a:defRPr sz="2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>
              <a:defRPr sz="18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2pPr>
            <a:lvl3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3pPr>
            <a:lvl4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4pPr>
            <a:lvl5pPr>
              <a:defRPr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fyra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49424C6-3301-94DF-D47F-10B656B4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2242D94-0395-536B-9E25-9699CC28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31AB889-184D-6161-1771-2E2847BBD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0B7B942D-46E8-927E-C041-78D2E6ACF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7" y="365125"/>
            <a:ext cx="701943" cy="51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5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D0E383-0D59-45DA-E7A7-450B5F8BF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365125"/>
            <a:ext cx="10267950" cy="1325563"/>
          </a:xfrm>
        </p:spPr>
        <p:txBody>
          <a:bodyPr>
            <a:normAutofit/>
          </a:bodyPr>
          <a:lstStyle>
            <a:lvl1pPr>
              <a:defRPr sz="4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B40EC1-60F7-D056-263B-9AA3517F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9E53A37-E005-F27C-85E7-683C8EC1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4B31E91-DD1F-4B99-24D9-77DE03920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Bildobjekt 5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D8581C6F-2F94-39EF-ADE7-0F4257E5E4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7" y="365125"/>
            <a:ext cx="701943" cy="51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43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140231F-9C3D-1EBE-5D0B-77790D70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5C16A8F-FAC7-7CE5-DFC8-6136C05FC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AA57678-88A9-7E34-ED0B-566A6171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Bildobjekt 4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363AB4AA-ED8D-F587-797B-7D7B690121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7" y="365125"/>
            <a:ext cx="701943" cy="51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4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3BED72-43AC-4A69-1698-A50EBBAF0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9FDF56-C81D-6A07-2AF3-8DB412C35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>
              <a:defRPr sz="28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2pPr>
            <a:lvl3pPr>
              <a:defRPr sz="24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3pPr>
            <a:lvl4pPr>
              <a:defRPr sz="2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4pPr>
            <a:lvl5pPr>
              <a:defRPr sz="20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703055D-EE66-0EAA-DC7A-F49FC8522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47DECA-65DF-0E6C-406F-71C1D11F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B3F3ABE-6AE5-E89E-2989-839334650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E1036F-0DBB-9198-43AE-E2EB14B4E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CECB130B-353B-4296-8DD3-69EC7757B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7" y="365125"/>
            <a:ext cx="701943" cy="51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59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6C0A39-7989-2411-6643-456092F9C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56F452B-C4BF-96F6-9DF1-00CA13D04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EC62DDD-4036-D77C-6761-D55E0C014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5D8CB9-9B16-DA13-F4F9-E32F6262E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A14F369-8D67-FEDF-5B45-45B88D0C8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D06E19B-DD64-FE99-15C8-DA4C6280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023DC02-B084-BE8E-C614-611D56DE30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7" y="365125"/>
            <a:ext cx="701943" cy="51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39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13312AC-F0DA-1481-0F52-F70157ECC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07F24A-ACC7-84C0-9C3C-B693BDD2C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FC78BC-C369-C2A2-54EB-5ADA5F98BA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sv-SE"/>
              <a:t>2024-07-03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05DCEA-3B44-C66B-FB33-5766373BF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sv-SE"/>
              <a:t>ÅRSRAPPORT 2023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A08734-D652-F6E5-3ADA-30E7CE2834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537135-7AD0-406F-8FAB-3FBC050A066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EEFF0C6-48B5-9406-079E-4F4782A099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7" y="365125"/>
            <a:ext cx="701943" cy="51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23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Nirmala Text" panose="020B0502040204020203" pitchFamily="34" charset="0"/>
          <a:ea typeface="Nirmala Text" panose="020B0502040204020203" pitchFamily="34" charset="0"/>
          <a:cs typeface="Nirmala Tex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irmala Text" panose="020B0502040204020203" pitchFamily="34" charset="0"/>
          <a:ea typeface="Nirmala Text" panose="020B0502040204020203" pitchFamily="34" charset="0"/>
          <a:cs typeface="Nirmala Text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irmala Text" panose="020B0502040204020203" pitchFamily="34" charset="0"/>
          <a:ea typeface="Nirmala Text" panose="020B0502040204020203" pitchFamily="34" charset="0"/>
          <a:cs typeface="Nirmala Text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irmala Text" panose="020B0502040204020203" pitchFamily="34" charset="0"/>
          <a:ea typeface="Nirmala Text" panose="020B0502040204020203" pitchFamily="34" charset="0"/>
          <a:cs typeface="Nirmala Text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irmala Text" panose="020B0502040204020203" pitchFamily="34" charset="0"/>
          <a:ea typeface="Nirmala Text" panose="020B0502040204020203" pitchFamily="34" charset="0"/>
          <a:cs typeface="Nirmala Text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irmala Text" panose="020B0502040204020203" pitchFamily="34" charset="0"/>
          <a:ea typeface="Nirmala Text" panose="020B0502040204020203" pitchFamily="34" charset="0"/>
          <a:cs typeface="Nirmala Text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89D640-966B-B686-A3A6-7E1D0623D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Pilotrapporter från SKRI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C087D25-4042-58F1-D90F-BEB39C662B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Svenskt kvalitetsregister för karies och parodontit </a:t>
            </a:r>
          </a:p>
          <a:p>
            <a:r>
              <a:rPr lang="sv-SE" dirty="0"/>
              <a:t>ÅRSRAPPORT 2023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DAA699-1576-80A8-4318-4A907DCE1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FD938A-5B10-319A-82C4-4735C0188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4B0E77C-81EC-C51C-870C-734F929B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9744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F94037-DE6A-2328-5444-21D9BB000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PILOTRAPPORTER FRÅN SKRI</a:t>
            </a:r>
            <a:br>
              <a:rPr lang="sv-SE" dirty="0"/>
            </a:br>
            <a:r>
              <a:rPr lang="sv-SE" dirty="0"/>
              <a:t>4. Självskattad munhälsa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87FE297-3703-A176-951E-53F70F7998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RAPPORT 4A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DELTAGARORGANISATIONER: 4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TIDSPERIOD: 2017-2019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PATIENTER: Patienter som har TLV - </a:t>
            </a:r>
            <a:r>
              <a:rPr kumimoji="0" lang="sv-S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åtg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 420 med angiven självskattad munhälsa före och efter insättning av implantat.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N =  429 (2017)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N = 738 (2018)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N = 1308 (2019)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200" dirty="0"/>
              <a:t>BERÄKNING:</a:t>
            </a:r>
          </a:p>
          <a:p>
            <a:pPr marL="0" indent="0">
              <a:buNone/>
            </a:pPr>
            <a:r>
              <a:rPr lang="sv-SE" sz="1200" dirty="0"/>
              <a:t>Årtalet är året för implantatbehandling. Figuren visar svar om självskattad munhälsa före implantatbehandlingar åren 2018, 2019, 2020 och bland samma patientkohorter minst ett år </a:t>
            </a:r>
            <a:r>
              <a:rPr lang="sv-SE" sz="1200"/>
              <a:t>efter implantatbehandlingen.</a:t>
            </a:r>
            <a:endParaRPr lang="sv-SE" sz="1200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C9BA789-267F-D883-5128-228F86D0C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0C06558-2098-9B63-0227-A15A16D6A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FC18D8E-C123-8154-4F8F-F4B83009A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10</a:t>
            </a:fld>
            <a:endParaRPr lang="sv-SE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779D2C15-7129-AF2E-F247-3903B329A48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7715" y="1825625"/>
            <a:ext cx="517407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715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BAB52FE-7CAA-9C85-7460-939F49F0A0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/>
              <a:t>RAPPORT 1A</a:t>
            </a:r>
          </a:p>
          <a:p>
            <a:r>
              <a:rPr lang="sv-SE" sz="1200" dirty="0"/>
              <a:t>DELTAGARORGANISATIONER: 4</a:t>
            </a:r>
          </a:p>
          <a:p>
            <a:endParaRPr lang="sv-SE" sz="1200" dirty="0"/>
          </a:p>
          <a:p>
            <a:r>
              <a:rPr lang="sv-SE" sz="1200" dirty="0"/>
              <a:t>TIDSPERIOD:</a:t>
            </a:r>
          </a:p>
          <a:p>
            <a:r>
              <a:rPr lang="sv-SE" sz="1200" dirty="0"/>
              <a:t>220830-240322</a:t>
            </a:r>
          </a:p>
          <a:p>
            <a:endParaRPr lang="sv-SE" sz="1200" dirty="0"/>
          </a:p>
          <a:p>
            <a:r>
              <a:rPr lang="sv-SE" sz="1200" dirty="0"/>
              <a:t>PATIENTER:</a:t>
            </a:r>
          </a:p>
          <a:p>
            <a:r>
              <a:rPr lang="sv-SE" sz="1200" dirty="0"/>
              <a:t>n = 1802 (Antal registrerade tandimplantat)</a:t>
            </a:r>
          </a:p>
          <a:p>
            <a:r>
              <a:rPr lang="sv-SE" sz="1200" dirty="0"/>
              <a:t>n = 1066 (Antal individer)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B4D8B9B-6ED2-CFD1-9E1E-A319194F5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6B9405B-C521-BFAE-9131-43EB6E1BD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56D103-D851-A7AF-8EBF-698A139A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2</a:t>
            </a:fld>
            <a:endParaRPr lang="sv-SE"/>
          </a:p>
        </p:txBody>
      </p:sp>
      <p:sp>
        <p:nvSpPr>
          <p:cNvPr id="40" name="Rubrik 1">
            <a:extLst>
              <a:ext uri="{FF2B5EF4-FFF2-40B4-BE49-F238E27FC236}">
                <a16:creationId xmlns:a16="http://schemas.microsoft.com/office/drawing/2014/main" id="{85C79432-510F-FD16-727C-B235CCA261F0}"/>
              </a:ext>
            </a:extLst>
          </p:cNvPr>
          <p:cNvSpPr txBox="1">
            <a:spLocks/>
          </p:cNvSpPr>
          <p:nvPr/>
        </p:nvSpPr>
        <p:spPr>
          <a:xfrm>
            <a:off x="1142038" y="353141"/>
            <a:ext cx="102203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defRPr>
            </a:lvl1pPr>
          </a:lstStyle>
          <a:p>
            <a:r>
              <a:rPr lang="sv-SE" sz="1600" dirty="0">
                <a:solidFill>
                  <a:prstClr val="black"/>
                </a:solidFill>
              </a:rPr>
              <a:t>PILOTRAPPORTER FRÅN SKRI</a:t>
            </a:r>
            <a:br>
              <a:rPr lang="sv-SE" dirty="0"/>
            </a:br>
            <a:r>
              <a:rPr lang="sv-SE" sz="3700" dirty="0"/>
              <a:t>1. Patientrelaterade faktorer</a:t>
            </a:r>
            <a:br>
              <a:rPr lang="sv-SE" dirty="0"/>
            </a:br>
            <a:endParaRPr lang="sv-SE" dirty="0"/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0E5C465E-C004-74E1-E100-8C5AF9DE3D0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7715" y="1825625"/>
            <a:ext cx="517407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58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34A7C-9746-0B84-8076-C110354F9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PILOTRAPPORTER FRÅN SKRI</a:t>
            </a:r>
            <a:br>
              <a:rPr lang="sv-SE" dirty="0"/>
            </a:br>
            <a:r>
              <a:rPr lang="sv-SE" dirty="0"/>
              <a:t>1. Patientrelaterade faktorer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A884B4-E0E5-5B70-FFA9-D4C5958C82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/>
              <a:t>RAPPORT 1B</a:t>
            </a:r>
          </a:p>
          <a:p>
            <a:r>
              <a:rPr lang="sv-SE" sz="1200" dirty="0"/>
              <a:t>DELTAGARORGANISATIONER: 4</a:t>
            </a:r>
          </a:p>
          <a:p>
            <a:endParaRPr lang="sv-SE" sz="1200" dirty="0"/>
          </a:p>
          <a:p>
            <a:r>
              <a:rPr lang="sv-SE" sz="1200" dirty="0"/>
              <a:t>TIDSPERIOD:</a:t>
            </a:r>
          </a:p>
          <a:p>
            <a:r>
              <a:rPr lang="sv-SE" sz="1200" dirty="0"/>
              <a:t>220830-240322</a:t>
            </a:r>
          </a:p>
          <a:p>
            <a:endParaRPr lang="sv-SE" sz="1200" dirty="0"/>
          </a:p>
          <a:p>
            <a:r>
              <a:rPr lang="sv-SE" sz="1200" dirty="0"/>
              <a:t>PATIENTER:</a:t>
            </a:r>
          </a:p>
          <a:p>
            <a:r>
              <a:rPr lang="sv-SE" sz="1200" dirty="0"/>
              <a:t>n = 1802 (Antal registrerade tandimplantat)</a:t>
            </a:r>
          </a:p>
          <a:p>
            <a:r>
              <a:rPr lang="sv-SE" sz="1200" dirty="0"/>
              <a:t>n = 1066 (Antal individer)</a:t>
            </a:r>
          </a:p>
          <a:p>
            <a:endParaRPr lang="sv-SE" sz="1200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322E6E2-CCAA-B575-BCBA-AE89EC46A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FA10B3A-931F-D3FA-1536-3B0C25CF6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ED576BC-5D21-E114-B3A9-3B0117804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3</a:t>
            </a:fld>
            <a:endParaRPr lang="sv-SE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1C6A1CE1-3331-B234-E0FE-34945F21F49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7715" y="1825625"/>
            <a:ext cx="517407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421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14D973-AB12-E58B-B093-0E05CFC7D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PILOTRAPPORTER FRÅN SKRI</a:t>
            </a:r>
            <a:br>
              <a:rPr lang="sv-SE" dirty="0"/>
            </a:br>
            <a:r>
              <a:rPr lang="sv-SE" dirty="0"/>
              <a:t>1. Patientrelaterade faktorer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0CBE64-4D96-19E4-CC80-4327BF0832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/>
              <a:t>RAPPORT 1C</a:t>
            </a:r>
          </a:p>
          <a:p>
            <a:r>
              <a:rPr lang="sv-SE" sz="1200" dirty="0"/>
              <a:t>DELTAGARORGANISATIONER: 4</a:t>
            </a:r>
          </a:p>
          <a:p>
            <a:endParaRPr lang="sv-SE" sz="1200" dirty="0"/>
          </a:p>
          <a:p>
            <a:r>
              <a:rPr lang="sv-SE" sz="1200" dirty="0"/>
              <a:t>TIDSPERIOD:</a:t>
            </a:r>
          </a:p>
          <a:p>
            <a:r>
              <a:rPr lang="sv-SE" sz="1200" dirty="0"/>
              <a:t>220830-240322</a:t>
            </a:r>
          </a:p>
          <a:p>
            <a:endParaRPr lang="sv-SE" sz="1200" dirty="0"/>
          </a:p>
          <a:p>
            <a:r>
              <a:rPr lang="sv-SE" sz="1200" dirty="0"/>
              <a:t>PATIENTER:</a:t>
            </a:r>
          </a:p>
          <a:p>
            <a:r>
              <a:rPr lang="sv-SE" sz="1200" dirty="0"/>
              <a:t>n = 1802 (Antal registrerade tandimplantat)</a:t>
            </a:r>
          </a:p>
          <a:p>
            <a:r>
              <a:rPr lang="sv-SE" sz="1200" dirty="0"/>
              <a:t>n = 1066 (Antal individer)</a:t>
            </a:r>
          </a:p>
          <a:p>
            <a:endParaRPr lang="sv-SE" sz="1200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F028332-FB54-5A3F-5A26-0619D12B1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1DA9AD8-F3E4-302B-D313-148AB482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60785BF-7074-057F-1A21-887DB3E7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4</a:t>
            </a:fld>
            <a:endParaRPr lang="sv-SE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3A66D5C6-F245-C11F-9595-D15855C42B5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7715" y="1825625"/>
            <a:ext cx="517407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13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838629-B655-1954-DCE3-D5DFB726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PILOTRAPPORTER FRÅN SKRI</a:t>
            </a:r>
            <a:br>
              <a:rPr lang="sv-SE" dirty="0"/>
            </a:br>
            <a:r>
              <a:rPr lang="sv-SE" dirty="0"/>
              <a:t>2. Implantatrelaterad data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1DE223-66EF-08D4-A5F4-ADC6F28A2C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RAPPORT 2A</a:t>
            </a:r>
          </a:p>
          <a:p>
            <a:r>
              <a:rPr lang="sv-SE" sz="1200" dirty="0"/>
              <a:t>DELTAGARORGANISATIONER: 4</a:t>
            </a:r>
          </a:p>
          <a:p>
            <a:endParaRPr lang="sv-SE" sz="1200" dirty="0"/>
          </a:p>
          <a:p>
            <a:r>
              <a:rPr lang="sv-SE" sz="1200" dirty="0"/>
              <a:t>TIDSPERIOD:</a:t>
            </a:r>
          </a:p>
          <a:p>
            <a:r>
              <a:rPr lang="sv-SE" sz="1200" dirty="0"/>
              <a:t>220830-240322</a:t>
            </a:r>
          </a:p>
          <a:p>
            <a:endParaRPr lang="sv-SE" sz="1200" dirty="0"/>
          </a:p>
          <a:p>
            <a:r>
              <a:rPr lang="sv-SE" sz="1200" dirty="0"/>
              <a:t>PATIENTER:</a:t>
            </a:r>
          </a:p>
          <a:p>
            <a:r>
              <a:rPr lang="sv-SE" sz="1200" dirty="0"/>
              <a:t>n = 1802 (Antal registrerade tandimplantat)</a:t>
            </a:r>
          </a:p>
          <a:p>
            <a:r>
              <a:rPr lang="sv-SE" sz="1200" dirty="0"/>
              <a:t>n = 1066 (Antal individer)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04ABADE-B02E-36F2-CFC7-BF650229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FA6821-BE1C-BA1D-AAAD-6B23CC38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5AADD74-EE64-DC4F-A2BF-E1D8ED9A9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5</a:t>
            </a:fld>
            <a:endParaRPr lang="sv-SE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DA6A7DB6-4338-C784-3407-8ACB9B14E3B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7715" y="1825625"/>
            <a:ext cx="517407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31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1E2FEE-55A8-AFF4-5637-80731AACA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PILOTRAPPORTER FRÅN SKRI</a:t>
            </a:r>
            <a:br>
              <a:rPr lang="sv-SE" dirty="0"/>
            </a:br>
            <a:r>
              <a:rPr lang="sv-SE" dirty="0"/>
              <a:t>2. Implantatrelaterad data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4BDDA65-8C27-B8EA-A680-63DABCC067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RAPPORT 2B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DELTAGARORGANISATIONER: 4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Text" panose="020B0502040204020203" pitchFamily="34" charset="0"/>
              <a:ea typeface="Nirmala Text" panose="020B0502040204020203" pitchFamily="34" charset="0"/>
              <a:cs typeface="Nirmala Text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TIDSPERIOD: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220830-240322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Text" panose="020B0502040204020203" pitchFamily="34" charset="0"/>
              <a:ea typeface="Nirmala Text" panose="020B0502040204020203" pitchFamily="34" charset="0"/>
              <a:cs typeface="Nirmala Text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PATIENTER: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n = 1802 (Antal registrerade tandimplantat)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n = 1066 (Antal individer)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D035BC0-82BF-7BD7-D1E3-5BEE4872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B0AEEE6-4D7C-DB54-C1FF-AEA3FD469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CC318BB-A06E-6DF5-69FC-33D9C752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6</a:t>
            </a:fld>
            <a:endParaRPr lang="sv-SE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734D305F-ED29-87B8-AEA4-90785CB9C7A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7715" y="1825625"/>
            <a:ext cx="517407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26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6FD7B4-DB0F-463A-007F-B59E6F934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PILOTRAPPORTER FRÅN SKRI</a:t>
            </a:r>
            <a:br>
              <a:rPr lang="sv-SE" dirty="0"/>
            </a:br>
            <a:r>
              <a:rPr lang="sv-SE" dirty="0"/>
              <a:t>2. Implantatrelaterad data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2C1847-3B7E-DDD9-74FB-522E62351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F92554-2A42-D72F-6E69-95FA486C0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F9F078-61C3-48AB-8EE9-14A9DC7C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7</a:t>
            </a:fld>
            <a:endParaRPr lang="sv-SE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8017E042-CF93-9164-0B7B-225139F3C6F8}"/>
              </a:ext>
            </a:extLst>
          </p:cNvPr>
          <p:cNvSpPr txBox="1"/>
          <p:nvPr/>
        </p:nvSpPr>
        <p:spPr>
          <a:xfrm>
            <a:off x="9421403" y="2274838"/>
            <a:ext cx="22784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RAPPORT 2C</a:t>
            </a:r>
          </a:p>
          <a:p>
            <a:r>
              <a:rPr lang="sv-SE" sz="1200" dirty="0"/>
              <a:t>DELTAGARORGANISATIONER: 4</a:t>
            </a:r>
          </a:p>
          <a:p>
            <a:endParaRPr lang="sv-SE" sz="1200" dirty="0"/>
          </a:p>
          <a:p>
            <a:r>
              <a:rPr lang="sv-SE" sz="1200" dirty="0"/>
              <a:t>TIDSPERIOD:</a:t>
            </a:r>
          </a:p>
          <a:p>
            <a:r>
              <a:rPr lang="sv-SE" sz="1200" dirty="0"/>
              <a:t>220830-240322</a:t>
            </a:r>
          </a:p>
          <a:p>
            <a:endParaRPr lang="sv-SE" sz="1200" dirty="0"/>
          </a:p>
          <a:p>
            <a:r>
              <a:rPr lang="sv-SE" sz="1200" dirty="0"/>
              <a:t>PATIENTER:</a:t>
            </a:r>
          </a:p>
          <a:p>
            <a:r>
              <a:rPr lang="sv-SE" sz="1200" dirty="0"/>
              <a:t>n = 1802 (Antal registrerade </a:t>
            </a:r>
          </a:p>
          <a:p>
            <a:r>
              <a:rPr lang="sv-SE" sz="1200" dirty="0"/>
              <a:t>tandimplantat)</a:t>
            </a:r>
          </a:p>
          <a:p>
            <a:r>
              <a:rPr lang="sv-SE" sz="1200" dirty="0"/>
              <a:t>n = 1066 (Antal individer)</a:t>
            </a:r>
          </a:p>
          <a:p>
            <a:endParaRPr lang="sv-SE" dirty="0"/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8C758C97-71A6-C095-4803-3EC69AEF9C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04900" y="1944643"/>
            <a:ext cx="8243888" cy="41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11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29FF-1C30-E31F-A25D-C03C00388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PILOTRAPPORTER FRÅN SKRI</a:t>
            </a:r>
            <a:br>
              <a:rPr lang="sv-SE" dirty="0"/>
            </a:br>
            <a:r>
              <a:rPr lang="sv-SE" dirty="0"/>
              <a:t>3. Kirurgiska tekniker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3FA7854-669E-D40B-A54B-8F2FD1E43E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RAPPORT 3A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DELTAGARORGANISATIONER: 4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Text" panose="020B0502040204020203" pitchFamily="34" charset="0"/>
              <a:ea typeface="Nirmala Text" panose="020B0502040204020203" pitchFamily="34" charset="0"/>
              <a:cs typeface="Nirmala Text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TIDSPERIOD: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220830-240322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irmala Text" panose="020B0502040204020203" pitchFamily="34" charset="0"/>
              <a:ea typeface="Nirmala Text" panose="020B0502040204020203" pitchFamily="34" charset="0"/>
              <a:cs typeface="Nirmala Text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PATIENTER: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n = 1802 (Antal registrerade tandimplantat)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n = 1066 (Antal individer)</a:t>
            </a:r>
          </a:p>
          <a:p>
            <a:pPr marL="0" indent="0">
              <a:buNone/>
            </a:pPr>
            <a:endParaRPr lang="sv-SE" sz="1800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5A40AE2-9B3C-D4E7-1DC2-649960297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71945B-6DC4-9099-5519-181765FB2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F3408AA-4CAA-CB03-271E-30AE2F59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8</a:t>
            </a:fld>
            <a:endParaRPr lang="sv-SE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547095A-F04A-2B7E-6934-5C53929BC50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7715" y="1825625"/>
            <a:ext cx="517407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207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6AA32A-11AB-261E-3AF7-D63628C0D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PILOTRAPPORTER FRÅN SKRI</a:t>
            </a:r>
            <a:br>
              <a:rPr kumimoji="0" lang="sv-SE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kumimoji="0" lang="sv-SE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3. Kirurgiska tekniker</a:t>
            </a:r>
            <a:br>
              <a:rPr kumimoji="0" lang="sv-SE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A24B11-D32F-01BB-5337-16FAF78F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2024-07-03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DAADC9-460A-107D-9704-86FA5DCB9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ÅRSRAPPORT 2023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014D87-1D6C-0394-F4E5-032B591DB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7135-7AD0-406F-8FAB-3FBC050A0667}" type="slidenum">
              <a:rPr lang="sv-SE" smtClean="0"/>
              <a:t>9</a:t>
            </a:fld>
            <a:endParaRPr lang="sv-SE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971E3D1C-8DCC-F5F0-18BF-33970434360C}"/>
              </a:ext>
            </a:extLst>
          </p:cNvPr>
          <p:cNvSpPr txBox="1"/>
          <p:nvPr/>
        </p:nvSpPr>
        <p:spPr>
          <a:xfrm>
            <a:off x="9421403" y="2274838"/>
            <a:ext cx="22784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RAPPORT 3B</a:t>
            </a:r>
          </a:p>
          <a:p>
            <a:r>
              <a:rPr lang="sv-SE" sz="1200" dirty="0"/>
              <a:t>DELTAGARORGANISATIONER: 4</a:t>
            </a:r>
          </a:p>
          <a:p>
            <a:endParaRPr lang="sv-SE" sz="1200" dirty="0"/>
          </a:p>
          <a:p>
            <a:r>
              <a:rPr lang="sv-SE" sz="1200" dirty="0"/>
              <a:t>TIDSPERIOD:</a:t>
            </a:r>
          </a:p>
          <a:p>
            <a:r>
              <a:rPr lang="sv-SE" sz="1200" dirty="0"/>
              <a:t>220830-240322</a:t>
            </a:r>
          </a:p>
          <a:p>
            <a:endParaRPr lang="sv-SE" sz="1200" dirty="0"/>
          </a:p>
          <a:p>
            <a:r>
              <a:rPr lang="sv-SE" sz="1200" dirty="0"/>
              <a:t>PATIENTER:</a:t>
            </a:r>
          </a:p>
          <a:p>
            <a:r>
              <a:rPr lang="sv-SE" sz="1200" dirty="0"/>
              <a:t>n = 1802 (Antal registrerade </a:t>
            </a:r>
          </a:p>
          <a:p>
            <a:r>
              <a:rPr lang="sv-SE" sz="1200" dirty="0"/>
              <a:t>tandimplantat)</a:t>
            </a:r>
          </a:p>
          <a:p>
            <a:r>
              <a:rPr lang="sv-SE" sz="1200" dirty="0"/>
              <a:t>n = 1066 (Antal individer)</a:t>
            </a:r>
          </a:p>
          <a:p>
            <a:endParaRPr lang="sv-SE" dirty="0"/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70348E2B-7039-9213-CD9C-AA20458322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4900" y="1933871"/>
            <a:ext cx="8142288" cy="413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992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FD62DBD66736429D18E490B5970FAE" ma:contentTypeVersion="13" ma:contentTypeDescription="Create a new document." ma:contentTypeScope="" ma:versionID="a3ef7a3672405125cb7ec41f46168372">
  <xsd:schema xmlns:xsd="http://www.w3.org/2001/XMLSchema" xmlns:xs="http://www.w3.org/2001/XMLSchema" xmlns:p="http://schemas.microsoft.com/office/2006/metadata/properties" xmlns:ns2="583ba1ef-039e-49ad-a590-038e1fa5b191" xmlns:ns3="f8b56d9e-d66d-4862-abde-79030b9ef7dc" targetNamespace="http://schemas.microsoft.com/office/2006/metadata/properties" ma:root="true" ma:fieldsID="28b1eaa7cc81054a551620878fd41b7f" ns2:_="" ns3:_="">
    <xsd:import namespace="583ba1ef-039e-49ad-a590-038e1fa5b191"/>
    <xsd:import namespace="f8b56d9e-d66d-4862-abde-79030b9ef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ba1ef-039e-49ad-a590-038e1fa5b1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56c666c-3d86-41dd-931b-6486b2d8a6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b56d9e-d66d-4862-abde-79030b9ef7d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568c646-8d81-4b69-9f0a-7f4fe0cdf625}" ma:internalName="TaxCatchAll" ma:showField="CatchAllData" ma:web="f8b56d9e-d66d-4862-abde-79030b9ef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8b56d9e-d66d-4862-abde-79030b9ef7dc" xsi:nil="true"/>
    <lcf76f155ced4ddcb4097134ff3c332f xmlns="583ba1ef-039e-49ad-a590-038e1fa5b19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66B81CE-8592-4379-9692-3F67C272D2D2}"/>
</file>

<file path=customXml/itemProps2.xml><?xml version="1.0" encoding="utf-8"?>
<ds:datastoreItem xmlns:ds="http://schemas.openxmlformats.org/officeDocument/2006/customXml" ds:itemID="{237CCB6B-ED65-4971-B0FF-45700A23D122}"/>
</file>

<file path=customXml/itemProps3.xml><?xml version="1.0" encoding="utf-8"?>
<ds:datastoreItem xmlns:ds="http://schemas.openxmlformats.org/officeDocument/2006/customXml" ds:itemID="{71F7FB79-E484-4517-A51D-E8B4132EB07E}"/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411</Words>
  <Application>Microsoft Office PowerPoint</Application>
  <PresentationFormat>Bredbild</PresentationFormat>
  <Paragraphs>127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Aptos</vt:lpstr>
      <vt:lpstr>Arial</vt:lpstr>
      <vt:lpstr>Nirmala Text</vt:lpstr>
      <vt:lpstr>Office-tema</vt:lpstr>
      <vt:lpstr>Pilotrapporter från SKRI</vt:lpstr>
      <vt:lpstr>PowerPoint-presentation</vt:lpstr>
      <vt:lpstr>PILOTRAPPORTER FRÅN SKRI 1. Patientrelaterade faktorer </vt:lpstr>
      <vt:lpstr>PILOTRAPPORTER FRÅN SKRI 1. Patientrelaterade faktorer </vt:lpstr>
      <vt:lpstr>PILOTRAPPORTER FRÅN SKRI 2. Implantatrelaterad data </vt:lpstr>
      <vt:lpstr>PILOTRAPPORTER FRÅN SKRI 2. Implantatrelaterad data </vt:lpstr>
      <vt:lpstr>PILOTRAPPORTER FRÅN SKRI 2. Implantatrelaterad data </vt:lpstr>
      <vt:lpstr>PILOTRAPPORTER FRÅN SKRI 3. Kirurgiska tekniker </vt:lpstr>
      <vt:lpstr>PILOTRAPPORTER FRÅN SKRI 3. Kirurgiska tekniker </vt:lpstr>
      <vt:lpstr>PILOTRAPPORTER FRÅN SKRI 4. Självskattad munhälsa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Álfheidur Ástvaldsdóttir</dc:creator>
  <cp:lastModifiedBy>Álfheidur Ástvaldsdóttir</cp:lastModifiedBy>
  <cp:revision>14</cp:revision>
  <dcterms:created xsi:type="dcterms:W3CDTF">2024-07-03T12:52:08Z</dcterms:created>
  <dcterms:modified xsi:type="dcterms:W3CDTF">2024-08-25T19:19:06Z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xcel2PPTDataSource">
    <vt:lpwstr>C:\Users\alas03\Documents\Årsrapport 2023\Ppt-bilagor 2023_tabeller och diagram.xlsx</vt:lpwstr>
  </property>
  <property fmtid="{D5CDD505-2E9C-101B-9397-08002B2CF9AE}" pid="3" name="ContentTypeId">
    <vt:lpwstr>0x01010063FD62DBD66736429D18E490B5970FAE</vt:lpwstr>
  </property>
</Properties>
</file>