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25"/>
  </p:notesMasterIdLst>
  <p:handoutMasterIdLst>
    <p:handoutMasterId r:id="rId26"/>
  </p:handoutMasterIdLst>
  <p:sldIdLst>
    <p:sldId id="272" r:id="rId2"/>
    <p:sldId id="273" r:id="rId3"/>
    <p:sldId id="278" r:id="rId4"/>
    <p:sldId id="280" r:id="rId5"/>
    <p:sldId id="275" r:id="rId6"/>
    <p:sldId id="279" r:id="rId7"/>
    <p:sldId id="283" r:id="rId8"/>
    <p:sldId id="281" r:id="rId9"/>
    <p:sldId id="276" r:id="rId10"/>
    <p:sldId id="282" r:id="rId11"/>
    <p:sldId id="285" r:id="rId12"/>
    <p:sldId id="286" r:id="rId13"/>
    <p:sldId id="287" r:id="rId14"/>
    <p:sldId id="288" r:id="rId15"/>
    <p:sldId id="289" r:id="rId16"/>
    <p:sldId id="291" r:id="rId17"/>
    <p:sldId id="284" r:id="rId18"/>
    <p:sldId id="292" r:id="rId19"/>
    <p:sldId id="296" r:id="rId20"/>
    <p:sldId id="274" r:id="rId21"/>
    <p:sldId id="293" r:id="rId22"/>
    <p:sldId id="294" r:id="rId23"/>
    <p:sldId id="295"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0" autoAdjust="0"/>
    <p:restoredTop sz="94660"/>
  </p:normalViewPr>
  <p:slideViewPr>
    <p:cSldViewPr snapToGrid="0">
      <p:cViewPr varScale="1">
        <p:scale>
          <a:sx n="62" d="100"/>
          <a:sy n="62" d="100"/>
        </p:scale>
        <p:origin x="10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08AAA7-5D2D-382D-7A01-6A7EBE17A3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F260974-7908-80A7-17F0-0D0E825DD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7014E-491C-479C-BC0A-2930F7C9AAF4}" type="datetimeFigureOut">
              <a:rPr lang="sv-SE" smtClean="0"/>
              <a:t>2024-08-21</a:t>
            </a:fld>
            <a:endParaRPr lang="sv-SE"/>
          </a:p>
        </p:txBody>
      </p:sp>
      <p:sp>
        <p:nvSpPr>
          <p:cNvPr id="4" name="Platshållare för sidfot 3">
            <a:extLst>
              <a:ext uri="{FF2B5EF4-FFF2-40B4-BE49-F238E27FC236}">
                <a16:creationId xmlns:a16="http://schemas.microsoft.com/office/drawing/2014/main" id="{3F49FF38-7C26-E480-5557-A934B5DF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BD7F986-308E-2931-BDCC-BD7BC3ED52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46C035-4589-4C5D-8738-FFF93CA4F7B2}" type="slidenum">
              <a:rPr lang="sv-SE" smtClean="0"/>
              <a:t>‹#›</a:t>
            </a:fld>
            <a:endParaRPr lang="sv-SE"/>
          </a:p>
        </p:txBody>
      </p:sp>
    </p:spTree>
    <p:extLst>
      <p:ext uri="{BB962C8B-B14F-4D97-AF65-F5344CB8AC3E}">
        <p14:creationId xmlns:p14="http://schemas.microsoft.com/office/powerpoint/2010/main" val="35203342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AD3A-713D-4B4A-8465-A563286CAC13}" type="datetimeFigureOut">
              <a:rPr lang="sv-SE" smtClean="0"/>
              <a:t>2024-08-21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6C299-4562-4360-A8E5-61CDC2819225}" type="slidenum">
              <a:rPr lang="sv-SE" smtClean="0"/>
              <a:t>‹#›</a:t>
            </a:fld>
            <a:endParaRPr lang="sv-SE"/>
          </a:p>
        </p:txBody>
      </p:sp>
    </p:spTree>
    <p:extLst>
      <p:ext uri="{BB962C8B-B14F-4D97-AF65-F5344CB8AC3E}">
        <p14:creationId xmlns:p14="http://schemas.microsoft.com/office/powerpoint/2010/main" val="30585727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endParaRPr lang="sv-SE"/>
          </a:p>
        </p:txBody>
      </p:sp>
      <p:sp>
        <p:nvSpPr>
          <p:cNvPr id="5" name="Platshållare för bildnummer 4"/>
          <p:cNvSpPr>
            <a:spLocks noGrp="1"/>
          </p:cNvSpPr>
          <p:nvPr>
            <p:ph type="sldNum" sz="quarter" idx="5"/>
          </p:nvPr>
        </p:nvSpPr>
        <p:spPr/>
        <p:txBody>
          <a:bodyPr/>
          <a:lstStyle/>
          <a:p>
            <a:fld id="{E1C6C299-4562-4360-A8E5-61CDC2819225}" type="slidenum">
              <a:rPr lang="sv-SE" smtClean="0"/>
              <a:t>16</a:t>
            </a:fld>
            <a:endParaRPr lang="sv-SE"/>
          </a:p>
        </p:txBody>
      </p:sp>
    </p:spTree>
    <p:extLst>
      <p:ext uri="{BB962C8B-B14F-4D97-AF65-F5344CB8AC3E}">
        <p14:creationId xmlns:p14="http://schemas.microsoft.com/office/powerpoint/2010/main" val="325716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181BAA-975B-C92E-648F-673E55929306}"/>
              </a:ext>
            </a:extLst>
          </p:cNvPr>
          <p:cNvSpPr>
            <a:spLocks noGrp="1"/>
          </p:cNvSpPr>
          <p:nvPr>
            <p:ph type="ctrTitle"/>
          </p:nvPr>
        </p:nvSpPr>
        <p:spPr>
          <a:xfrm>
            <a:off x="1524000" y="1122363"/>
            <a:ext cx="9144000" cy="2387600"/>
          </a:xfrm>
        </p:spPr>
        <p:txBody>
          <a:bodyPr anchor="b"/>
          <a:lstStyle>
            <a:lvl1pPr algn="ct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9A69626D-12E8-7015-D266-86DCD99B3557}"/>
              </a:ext>
            </a:extLst>
          </p:cNvPr>
          <p:cNvSpPr>
            <a:spLocks noGrp="1"/>
          </p:cNvSpPr>
          <p:nvPr>
            <p:ph type="subTitle" idx="1"/>
          </p:nvPr>
        </p:nvSpPr>
        <p:spPr>
          <a:xfrm>
            <a:off x="1524000" y="3602038"/>
            <a:ext cx="9144000" cy="1655762"/>
          </a:xfrm>
        </p:spPr>
        <p:txBody>
          <a:bodyPr/>
          <a:lstStyle>
            <a:lvl1pPr marL="0" indent="0" algn="ctr">
              <a:buNone/>
              <a:defRPr sz="2400">
                <a:latin typeface="Nirmala Text" panose="020B0502040204020203" pitchFamily="34" charset="0"/>
                <a:ea typeface="Nirmala Text" panose="020B0502040204020203" pitchFamily="34" charset="0"/>
                <a:cs typeface="Nirmala Tex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10428C30-5CFC-72CD-C0B5-557825B9E8F9}"/>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70A0CD32-7C32-C253-A00F-83BB43093003}"/>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4DD8243-84B2-64CF-FE6A-B959BBCE7D1F}"/>
              </a:ext>
            </a:extLst>
          </p:cNvPr>
          <p:cNvSpPr>
            <a:spLocks noGrp="1"/>
          </p:cNvSpPr>
          <p:nvPr>
            <p:ph type="sldNum" sz="quarter" idx="12"/>
          </p:nvPr>
        </p:nvSpPr>
        <p:spPr/>
        <p:txBody>
          <a:bodyPr/>
          <a:lstStyle/>
          <a:p>
            <a:fld id="{2D537135-7AD0-406F-8FAB-3FBC050A0667}" type="slidenum">
              <a:rPr lang="sv-SE" smtClean="0"/>
              <a:t>‹#›</a:t>
            </a:fld>
            <a:endParaRPr lang="sv-SE" dirty="0"/>
          </a:p>
        </p:txBody>
      </p:sp>
    </p:spTree>
    <p:extLst>
      <p:ext uri="{BB962C8B-B14F-4D97-AF65-F5344CB8AC3E}">
        <p14:creationId xmlns:p14="http://schemas.microsoft.com/office/powerpoint/2010/main" val="926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C6A0B-FF91-3CC1-D77B-456BFA13F596}"/>
              </a:ext>
            </a:extLst>
          </p:cNvPr>
          <p:cNvSpPr>
            <a:spLocks noGrp="1"/>
          </p:cNvSpPr>
          <p:nvPr>
            <p:ph type="title"/>
          </p:nvPr>
        </p:nvSpPr>
        <p:spPr/>
        <p:txBody>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156223BC-F2A6-113A-B4EF-872931455214}"/>
              </a:ext>
            </a:extLst>
          </p:cNvPr>
          <p:cNvSpPr>
            <a:spLocks noGrp="1"/>
          </p:cNvSpPr>
          <p:nvPr>
            <p:ph type="body" orient="vert" idx="1"/>
          </p:nvPr>
        </p:nvSpPr>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D056C85-3752-ACD9-3694-5E96002C4340}"/>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C3C482F1-64F4-8936-4BAE-55C90CF7DAE3}"/>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ACA8049B-B8FC-3E29-F4AA-0BB53BDA4133}"/>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4494F41A-D5C1-533B-55B5-F748BBB2B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9674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9F6A35-5FB6-597B-02DB-91630B81B9A6}"/>
              </a:ext>
            </a:extLst>
          </p:cNvPr>
          <p:cNvSpPr>
            <a:spLocks noGrp="1"/>
          </p:cNvSpPr>
          <p:nvPr>
            <p:ph type="title" orient="vert"/>
          </p:nvPr>
        </p:nvSpPr>
        <p:spPr>
          <a:xfrm>
            <a:off x="8724900" y="365125"/>
            <a:ext cx="2628900" cy="5811838"/>
          </a:xfrm>
        </p:spPr>
        <p:txBody>
          <a:bodyPr vert="eaVert"/>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D84AC192-E22E-E169-DCFC-E41635F16446}"/>
              </a:ext>
            </a:extLst>
          </p:cNvPr>
          <p:cNvSpPr>
            <a:spLocks noGrp="1"/>
          </p:cNvSpPr>
          <p:nvPr>
            <p:ph type="body" orient="vert" idx="1"/>
          </p:nvPr>
        </p:nvSpPr>
        <p:spPr>
          <a:xfrm>
            <a:off x="838200" y="365125"/>
            <a:ext cx="7734300" cy="5811838"/>
          </a:xfrm>
        </p:spPr>
        <p:txBody>
          <a:bodyPr vert="eaVert"/>
          <a:lstStyle>
            <a:lvl1pPr>
              <a:defRPr>
                <a:latin typeface="Nirmala Text" panose="020B0502040204020203" pitchFamily="34" charset="0"/>
                <a:ea typeface="Nirmala Text" panose="020B0502040204020203" pitchFamily="34" charset="0"/>
                <a:cs typeface="Nirmala Text" panose="020B0502040204020203" pitchFamily="34" charset="0"/>
              </a:defRPr>
            </a:lvl1pPr>
            <a:lvl2pPr>
              <a:defRPr>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4D96DC8-FC54-5C32-A794-301BDCF15DAE}"/>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47BFF6B0-A1EF-31E8-B46F-D2C5D76C3929}"/>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C5ACABBE-B1B3-22EB-4B0E-AD6D9159F3AF}"/>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D871B3EE-4917-5E19-2B84-28BCE110E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19759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2112D-0AE2-E7D8-DCDE-7853A4D4DBF6}"/>
              </a:ext>
            </a:extLst>
          </p:cNvPr>
          <p:cNvSpPr>
            <a:spLocks noGrp="1"/>
          </p:cNvSpPr>
          <p:nvPr>
            <p:ph type="title"/>
          </p:nvPr>
        </p:nvSpPr>
        <p:spPr>
          <a:xfrm>
            <a:off x="1104900" y="365125"/>
            <a:ext cx="10248900" cy="1325563"/>
          </a:xfrm>
        </p:spPr>
        <p:txBody>
          <a:bodyPr>
            <a:normAutofit/>
          </a:bodyPr>
          <a:lstStyle>
            <a:lvl1pPr>
              <a:defRPr sz="4000" b="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E68B4EC7-BD49-C26C-F11C-A664AFD68809}"/>
              </a:ext>
            </a:extLst>
          </p:cNvPr>
          <p:cNvSpPr>
            <a:spLocks noGrp="1"/>
          </p:cNvSpPr>
          <p:nvPr>
            <p:ph idx="1"/>
          </p:nvPr>
        </p:nvSpPr>
        <p:spPr>
          <a:xfrm>
            <a:off x="1104900" y="1825625"/>
            <a:ext cx="10248900" cy="4351338"/>
          </a:xfrm>
        </p:spPr>
        <p:txBody>
          <a:bodyPr/>
          <a:lstStyle>
            <a:lvl1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a:defRPr>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BCE0704-26F5-3F08-3700-BEC2D21C37E1}"/>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B4FE7BAA-9014-2A64-C64D-6226671FB424}"/>
              </a:ext>
            </a:extLst>
          </p:cNvPr>
          <p:cNvSpPr>
            <a:spLocks noGrp="1"/>
          </p:cNvSpPr>
          <p:nvPr>
            <p:ph type="ftr" sz="quarter" idx="11"/>
          </p:nvPr>
        </p:nvSpPr>
        <p:spPr/>
        <p:txBody>
          <a:bodyPr/>
          <a:lstStyle/>
          <a:p>
            <a:r>
              <a:rPr lang="sv-SE" dirty="0"/>
              <a:t>ÅRSRAPPORT 2023</a:t>
            </a:r>
          </a:p>
        </p:txBody>
      </p:sp>
      <p:sp>
        <p:nvSpPr>
          <p:cNvPr id="6" name="Platshållare för bildnummer 5">
            <a:extLst>
              <a:ext uri="{FF2B5EF4-FFF2-40B4-BE49-F238E27FC236}">
                <a16:creationId xmlns:a16="http://schemas.microsoft.com/office/drawing/2014/main" id="{462B5652-4701-64B9-61B3-DC371A17CE4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9" name="Bildobjekt 8" descr="En bild som visar Teckensnitt, logotyp, Grafik, text&#10;&#10;Automatiskt genererad beskrivning">
            <a:extLst>
              <a:ext uri="{FF2B5EF4-FFF2-40B4-BE49-F238E27FC236}">
                <a16:creationId xmlns:a16="http://schemas.microsoft.com/office/drawing/2014/main" id="{BFF9B92A-04BE-7CC8-FF50-EA1376DC0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0247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428DF-101E-C3BC-FF87-8AF6DAB112CD}"/>
              </a:ext>
            </a:extLst>
          </p:cNvPr>
          <p:cNvSpPr>
            <a:spLocks noGrp="1"/>
          </p:cNvSpPr>
          <p:nvPr>
            <p:ph type="title"/>
          </p:nvPr>
        </p:nvSpPr>
        <p:spPr>
          <a:xfrm>
            <a:off x="831850" y="1709738"/>
            <a:ext cx="10515600" cy="2852737"/>
          </a:xfrm>
        </p:spPr>
        <p:txBody>
          <a:bodyPr anchor="b"/>
          <a:lstStyle>
            <a:lvl1pPr>
              <a:defRPr sz="6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7370A3-53B3-6A70-608F-12F704A15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9EDAF80B-1957-E4C9-D6CA-99B17115A593}"/>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33659EA4-7847-08A1-C80A-00C257124C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7B2FA282-BD7D-C2D4-0535-7BC995C8BF4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377164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563328-9BC4-1F90-6E92-DC0FEE9CCFA4}"/>
              </a:ext>
            </a:extLst>
          </p:cNvPr>
          <p:cNvSpPr>
            <a:spLocks noGrp="1"/>
          </p:cNvSpPr>
          <p:nvPr>
            <p:ph type="title" hasCustomPrompt="1"/>
          </p:nvPr>
        </p:nvSpPr>
        <p:spPr>
          <a:xfrm>
            <a:off x="1133474" y="365125"/>
            <a:ext cx="10220325"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 här för att ändra mall för rubrikformat</a:t>
            </a:r>
          </a:p>
        </p:txBody>
      </p:sp>
      <p:sp>
        <p:nvSpPr>
          <p:cNvPr id="3" name="Platshållare för innehåll 2">
            <a:extLst>
              <a:ext uri="{FF2B5EF4-FFF2-40B4-BE49-F238E27FC236}">
                <a16:creationId xmlns:a16="http://schemas.microsoft.com/office/drawing/2014/main" id="{548378D2-7301-7A62-5BD6-08A552454786}"/>
              </a:ext>
            </a:extLst>
          </p:cNvPr>
          <p:cNvSpPr>
            <a:spLocks noGrp="1"/>
          </p:cNvSpPr>
          <p:nvPr>
            <p:ph sz="half" idx="1"/>
          </p:nvPr>
        </p:nvSpPr>
        <p:spPr>
          <a:xfrm>
            <a:off x="1123950" y="1825625"/>
            <a:ext cx="5181600"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marL="800100" indent="-34290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marL="914400" indent="0">
              <a:buNone/>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4" name="Platshållare för innehåll 3">
            <a:extLst>
              <a:ext uri="{FF2B5EF4-FFF2-40B4-BE49-F238E27FC236}">
                <a16:creationId xmlns:a16="http://schemas.microsoft.com/office/drawing/2014/main" id="{7A3292A5-A4B9-41AB-E786-6E71CA0BFA8E}"/>
              </a:ext>
            </a:extLst>
          </p:cNvPr>
          <p:cNvSpPr>
            <a:spLocks noGrp="1"/>
          </p:cNvSpPr>
          <p:nvPr>
            <p:ph sz="half" idx="2"/>
          </p:nvPr>
        </p:nvSpPr>
        <p:spPr>
          <a:xfrm>
            <a:off x="6505574" y="1825625"/>
            <a:ext cx="4848225" cy="4351338"/>
          </a:xfrm>
        </p:spPr>
        <p:txBody>
          <a:bodyPr/>
          <a:lstStyle>
            <a:lvl1pPr marL="0" indent="0">
              <a:buNone/>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5" name="Platshållare för datum 4">
            <a:extLst>
              <a:ext uri="{FF2B5EF4-FFF2-40B4-BE49-F238E27FC236}">
                <a16:creationId xmlns:a16="http://schemas.microsoft.com/office/drawing/2014/main" id="{C76587FB-52A0-ED91-3655-51366DDA47FA}"/>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7B009058-F273-CD52-ABB4-7C5FC6F9BEF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AEB234F9-41A7-B501-6075-BD80698A476F}"/>
              </a:ext>
            </a:extLst>
          </p:cNvPr>
          <p:cNvSpPr>
            <a:spLocks noGrp="1"/>
          </p:cNvSpPr>
          <p:nvPr>
            <p:ph type="sldNum" sz="quarter" idx="12"/>
          </p:nvPr>
        </p:nvSpPr>
        <p:spPr/>
        <p:txBody>
          <a:bodyPr/>
          <a:lstStyle/>
          <a:p>
            <a:fld id="{2D537135-7AD0-406F-8FAB-3FBC050A0667}" type="slidenum">
              <a:rPr lang="sv-SE" smtClean="0"/>
              <a:t>‹#›</a:t>
            </a:fld>
            <a:endParaRPr lang="sv-SE"/>
          </a:p>
        </p:txBody>
      </p:sp>
    </p:spTree>
    <p:extLst>
      <p:ext uri="{BB962C8B-B14F-4D97-AF65-F5344CB8AC3E}">
        <p14:creationId xmlns:p14="http://schemas.microsoft.com/office/powerpoint/2010/main" val="5380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AB8D05-ECAF-B4B7-F674-AF8DD22E543D}"/>
              </a:ext>
            </a:extLst>
          </p:cNvPr>
          <p:cNvSpPr>
            <a:spLocks noGrp="1"/>
          </p:cNvSpPr>
          <p:nvPr>
            <p:ph type="title"/>
          </p:nvPr>
        </p:nvSpPr>
        <p:spPr>
          <a:xfrm>
            <a:off x="1152524" y="365125"/>
            <a:ext cx="10202863" cy="1325563"/>
          </a:xfrm>
        </p:spPr>
        <p:txBody>
          <a:bodyPr>
            <a:normAutofit/>
          </a:bodyPr>
          <a:lstStyle>
            <a:lvl1pPr>
              <a:defRPr sz="36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AA3707-9AF9-A522-0C95-EF88E6EEF3DB}"/>
              </a:ext>
            </a:extLst>
          </p:cNvPr>
          <p:cNvSpPr>
            <a:spLocks noGrp="1"/>
          </p:cNvSpPr>
          <p:nvPr>
            <p:ph type="body" idx="1"/>
          </p:nvPr>
        </p:nvSpPr>
        <p:spPr>
          <a:xfrm>
            <a:off x="115252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75A0360F-E9BF-64DC-ECF2-BE2853699DB5}"/>
              </a:ext>
            </a:extLst>
          </p:cNvPr>
          <p:cNvSpPr>
            <a:spLocks noGrp="1"/>
          </p:cNvSpPr>
          <p:nvPr>
            <p:ph sz="half" idx="2"/>
          </p:nvPr>
        </p:nvSpPr>
        <p:spPr>
          <a:xfrm>
            <a:off x="1152524" y="2505075"/>
            <a:ext cx="5157787"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marL="742950" indent="-285750">
              <a:buFont typeface="Arial" panose="020B0604020202020204" pitchFamily="34" charset="0"/>
              <a:buChar cha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a:p>
            <a:pPr lvl="1"/>
            <a:endParaRPr lang="sv-SE" dirty="0"/>
          </a:p>
        </p:txBody>
      </p:sp>
      <p:sp>
        <p:nvSpPr>
          <p:cNvPr id="5" name="Platshållare för text 4">
            <a:extLst>
              <a:ext uri="{FF2B5EF4-FFF2-40B4-BE49-F238E27FC236}">
                <a16:creationId xmlns:a16="http://schemas.microsoft.com/office/drawing/2014/main" id="{053FB514-E1C7-E6C8-022B-669228291E4A}"/>
              </a:ext>
            </a:extLst>
          </p:cNvPr>
          <p:cNvSpPr>
            <a:spLocks noGrp="1"/>
          </p:cNvSpPr>
          <p:nvPr>
            <p:ph type="body" sz="quarter" idx="3"/>
          </p:nvPr>
        </p:nvSpPr>
        <p:spPr>
          <a:xfrm>
            <a:off x="6486524" y="1681163"/>
            <a:ext cx="4868863" cy="823912"/>
          </a:xfrm>
        </p:spPr>
        <p:txBody>
          <a:bodyPr anchor="b"/>
          <a:lstStyle>
            <a:lvl1pPr marL="0" indent="0">
              <a:buNone/>
              <a:defRPr sz="2400" b="1">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089A49D7-5491-CEA7-F363-478671F4087E}"/>
              </a:ext>
            </a:extLst>
          </p:cNvPr>
          <p:cNvSpPr>
            <a:spLocks noGrp="1"/>
          </p:cNvSpPr>
          <p:nvPr>
            <p:ph sz="quarter" idx="4"/>
          </p:nvPr>
        </p:nvSpPr>
        <p:spPr>
          <a:xfrm>
            <a:off x="6486524" y="2505075"/>
            <a:ext cx="4868863" cy="3684588"/>
          </a:xfrm>
        </p:spPr>
        <p:txBody>
          <a:bodyPr/>
          <a:lstStyle>
            <a:lvl1pPr>
              <a:defRPr sz="2000">
                <a:latin typeface="Nirmala Text" panose="020B0502040204020203" pitchFamily="34" charset="0"/>
                <a:ea typeface="Nirmala Text" panose="020B0502040204020203" pitchFamily="34" charset="0"/>
                <a:cs typeface="Nirmala Text" panose="020B0502040204020203" pitchFamily="34" charset="0"/>
              </a:defRPr>
            </a:lvl1pPr>
            <a:lvl2pPr>
              <a:defRPr sz="1800">
                <a:latin typeface="Nirmala Text" panose="020B0502040204020203" pitchFamily="34" charset="0"/>
                <a:ea typeface="Nirmala Text" panose="020B0502040204020203" pitchFamily="34" charset="0"/>
                <a:cs typeface="Nirmala Text" panose="020B0502040204020203" pitchFamily="34" charset="0"/>
              </a:defRPr>
            </a:lvl2pPr>
            <a:lvl3pPr>
              <a:defRPr>
                <a:latin typeface="Nirmala Text" panose="020B0502040204020203" pitchFamily="34" charset="0"/>
                <a:ea typeface="Nirmala Text" panose="020B0502040204020203" pitchFamily="34" charset="0"/>
                <a:cs typeface="Nirmala Text" panose="020B0502040204020203" pitchFamily="34" charset="0"/>
              </a:defRPr>
            </a:lvl3pPr>
            <a:lvl4pPr>
              <a:defRPr>
                <a:latin typeface="Nirmala Text" panose="020B0502040204020203" pitchFamily="34" charset="0"/>
                <a:ea typeface="Nirmala Text" panose="020B0502040204020203" pitchFamily="34" charset="0"/>
                <a:cs typeface="Nirmala Text" panose="020B0502040204020203" pitchFamily="34" charset="0"/>
              </a:defRPr>
            </a:lvl4pPr>
            <a:lvl5pPr>
              <a:defRPr>
                <a:latin typeface="Nirmala Text" panose="020B0502040204020203" pitchFamily="34" charset="0"/>
                <a:ea typeface="Nirmala Text" panose="020B0502040204020203" pitchFamily="34" charset="0"/>
                <a:cs typeface="Nirmala Text" panose="020B0502040204020203" pitchFamily="34" charset="0"/>
              </a:defRPr>
            </a:lvl5pPr>
          </a:lstStyle>
          <a:p>
            <a:pPr lvl="0"/>
            <a:r>
              <a:rPr lang="sv-SE" dirty="0"/>
              <a:t>Klicka här för att ändra format på bakgrundstexten</a:t>
            </a:r>
          </a:p>
          <a:p>
            <a:pPr lvl="1"/>
            <a:r>
              <a:rPr lang="sv-SE" dirty="0"/>
              <a:t>Nivå fyra</a:t>
            </a:r>
          </a:p>
        </p:txBody>
      </p:sp>
      <p:sp>
        <p:nvSpPr>
          <p:cNvPr id="7" name="Platshållare för datum 6">
            <a:extLst>
              <a:ext uri="{FF2B5EF4-FFF2-40B4-BE49-F238E27FC236}">
                <a16:creationId xmlns:a16="http://schemas.microsoft.com/office/drawing/2014/main" id="{049424C6-3301-94DF-D47F-10B656B4CEBE}"/>
              </a:ext>
            </a:extLst>
          </p:cNvPr>
          <p:cNvSpPr>
            <a:spLocks noGrp="1"/>
          </p:cNvSpPr>
          <p:nvPr>
            <p:ph type="dt" sz="half" idx="10"/>
          </p:nvPr>
        </p:nvSpPr>
        <p:spPr/>
        <p:txBody>
          <a:bodyPr/>
          <a:lstStyle/>
          <a:p>
            <a:r>
              <a:rPr lang="sv-SE"/>
              <a:t>2024-07-03</a:t>
            </a:r>
          </a:p>
        </p:txBody>
      </p:sp>
      <p:sp>
        <p:nvSpPr>
          <p:cNvPr id="8" name="Platshållare för sidfot 7">
            <a:extLst>
              <a:ext uri="{FF2B5EF4-FFF2-40B4-BE49-F238E27FC236}">
                <a16:creationId xmlns:a16="http://schemas.microsoft.com/office/drawing/2014/main" id="{C2242D94-0395-536B-9E25-9699CC284628}"/>
              </a:ext>
            </a:extLst>
          </p:cNvPr>
          <p:cNvSpPr>
            <a:spLocks noGrp="1"/>
          </p:cNvSpPr>
          <p:nvPr>
            <p:ph type="ftr" sz="quarter" idx="11"/>
          </p:nvPr>
        </p:nvSpPr>
        <p:spPr/>
        <p:txBody>
          <a:bodyPr/>
          <a:lstStyle/>
          <a:p>
            <a:r>
              <a:rPr lang="sv-SE"/>
              <a:t>ÅRSRAPPORT 2023</a:t>
            </a:r>
          </a:p>
        </p:txBody>
      </p:sp>
      <p:sp>
        <p:nvSpPr>
          <p:cNvPr id="9" name="Platshållare för bildnummer 8">
            <a:extLst>
              <a:ext uri="{FF2B5EF4-FFF2-40B4-BE49-F238E27FC236}">
                <a16:creationId xmlns:a16="http://schemas.microsoft.com/office/drawing/2014/main" id="{E31AB889-184D-6161-1771-2E2847BBD5B4}"/>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10" name="Bildobjekt 9" descr="En bild som visar Teckensnitt, logotyp, Grafik, text&#10;&#10;Automatiskt genererad beskrivning">
            <a:extLst>
              <a:ext uri="{FF2B5EF4-FFF2-40B4-BE49-F238E27FC236}">
                <a16:creationId xmlns:a16="http://schemas.microsoft.com/office/drawing/2014/main" id="{0B7B942D-46E8-927E-C041-78D2E6ACF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12810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0E383-0D59-45DA-E7A7-450B5F8BFA33}"/>
              </a:ext>
            </a:extLst>
          </p:cNvPr>
          <p:cNvSpPr>
            <a:spLocks noGrp="1"/>
          </p:cNvSpPr>
          <p:nvPr>
            <p:ph type="title"/>
          </p:nvPr>
        </p:nvSpPr>
        <p:spPr>
          <a:xfrm>
            <a:off x="1085850" y="365125"/>
            <a:ext cx="10267950" cy="1325563"/>
          </a:xfrm>
        </p:spPr>
        <p:txBody>
          <a:bodyPr>
            <a:normAutofit/>
          </a:bodyPr>
          <a:lstStyle>
            <a:lvl1pPr>
              <a:defRPr sz="40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EBB40EC1-60F7-D056-263B-9AA3517FEC64}"/>
              </a:ext>
            </a:extLst>
          </p:cNvPr>
          <p:cNvSpPr>
            <a:spLocks noGrp="1"/>
          </p:cNvSpPr>
          <p:nvPr>
            <p:ph type="dt" sz="half" idx="10"/>
          </p:nvPr>
        </p:nvSpPr>
        <p:spPr/>
        <p:txBody>
          <a:bodyPr/>
          <a:lstStyle/>
          <a:p>
            <a:r>
              <a:rPr lang="sv-SE"/>
              <a:t>2024-07-03</a:t>
            </a:r>
          </a:p>
        </p:txBody>
      </p:sp>
      <p:sp>
        <p:nvSpPr>
          <p:cNvPr id="4" name="Platshållare för sidfot 3">
            <a:extLst>
              <a:ext uri="{FF2B5EF4-FFF2-40B4-BE49-F238E27FC236}">
                <a16:creationId xmlns:a16="http://schemas.microsoft.com/office/drawing/2014/main" id="{89E53A37-E005-F27C-85E7-683C8EC1A4B4}"/>
              </a:ext>
            </a:extLst>
          </p:cNvPr>
          <p:cNvSpPr>
            <a:spLocks noGrp="1"/>
          </p:cNvSpPr>
          <p:nvPr>
            <p:ph type="ftr" sz="quarter" idx="11"/>
          </p:nvPr>
        </p:nvSpPr>
        <p:spPr/>
        <p:txBody>
          <a:bodyPr/>
          <a:lstStyle/>
          <a:p>
            <a:r>
              <a:rPr lang="sv-SE"/>
              <a:t>ÅRSRAPPORT 2023</a:t>
            </a:r>
          </a:p>
        </p:txBody>
      </p:sp>
      <p:sp>
        <p:nvSpPr>
          <p:cNvPr id="5" name="Platshållare för bildnummer 4">
            <a:extLst>
              <a:ext uri="{FF2B5EF4-FFF2-40B4-BE49-F238E27FC236}">
                <a16:creationId xmlns:a16="http://schemas.microsoft.com/office/drawing/2014/main" id="{14B31E91-DD1F-4B99-24D9-77DE03920191}"/>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6" name="Bildobjekt 5" descr="En bild som visar Teckensnitt, logotyp, Grafik, text&#10;&#10;Automatiskt genererad beskrivning">
            <a:extLst>
              <a:ext uri="{FF2B5EF4-FFF2-40B4-BE49-F238E27FC236}">
                <a16:creationId xmlns:a16="http://schemas.microsoft.com/office/drawing/2014/main" id="{D8581C6F-2F94-39EF-ADE7-0F4257E5E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7264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40231F-9C3D-1EBE-5D0B-77790D706FB4}"/>
              </a:ext>
            </a:extLst>
          </p:cNvPr>
          <p:cNvSpPr>
            <a:spLocks noGrp="1"/>
          </p:cNvSpPr>
          <p:nvPr>
            <p:ph type="dt" sz="half" idx="10"/>
          </p:nvPr>
        </p:nvSpPr>
        <p:spPr/>
        <p:txBody>
          <a:bodyPr/>
          <a:lstStyle/>
          <a:p>
            <a:r>
              <a:rPr lang="sv-SE"/>
              <a:t>2024-07-03</a:t>
            </a:r>
          </a:p>
        </p:txBody>
      </p:sp>
      <p:sp>
        <p:nvSpPr>
          <p:cNvPr id="3" name="Platshållare för sidfot 2">
            <a:extLst>
              <a:ext uri="{FF2B5EF4-FFF2-40B4-BE49-F238E27FC236}">
                <a16:creationId xmlns:a16="http://schemas.microsoft.com/office/drawing/2014/main" id="{75C16A8F-FAC7-7CE5-DFC8-6136C05FC9DC}"/>
              </a:ext>
            </a:extLst>
          </p:cNvPr>
          <p:cNvSpPr>
            <a:spLocks noGrp="1"/>
          </p:cNvSpPr>
          <p:nvPr>
            <p:ph type="ftr" sz="quarter" idx="11"/>
          </p:nvPr>
        </p:nvSpPr>
        <p:spPr/>
        <p:txBody>
          <a:bodyPr/>
          <a:lstStyle/>
          <a:p>
            <a:r>
              <a:rPr lang="sv-SE"/>
              <a:t>ÅRSRAPPORT 2023</a:t>
            </a:r>
          </a:p>
        </p:txBody>
      </p:sp>
      <p:sp>
        <p:nvSpPr>
          <p:cNvPr id="4" name="Platshållare för bildnummer 3">
            <a:extLst>
              <a:ext uri="{FF2B5EF4-FFF2-40B4-BE49-F238E27FC236}">
                <a16:creationId xmlns:a16="http://schemas.microsoft.com/office/drawing/2014/main" id="{FAA57678-88A9-7E34-ED0B-566A6171640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5" name="Bildobjekt 4" descr="En bild som visar Teckensnitt, logotyp, Grafik, text&#10;&#10;Automatiskt genererad beskrivning">
            <a:extLst>
              <a:ext uri="{FF2B5EF4-FFF2-40B4-BE49-F238E27FC236}">
                <a16:creationId xmlns:a16="http://schemas.microsoft.com/office/drawing/2014/main" id="{363AB4AA-ED8D-F587-797B-7D7B69012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1268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BED72-43AC-4A69-1698-A50EBBAF04B4}"/>
              </a:ext>
            </a:extLst>
          </p:cNvPr>
          <p:cNvSpPr>
            <a:spLocks noGrp="1"/>
          </p:cNvSpPr>
          <p:nvPr>
            <p:ph type="title"/>
          </p:nvPr>
        </p:nvSpPr>
        <p:spPr>
          <a:xfrm>
            <a:off x="839788" y="457200"/>
            <a:ext cx="3932237" cy="1600200"/>
          </a:xfrm>
        </p:spPr>
        <p:txBody>
          <a:bodyPr anchor="b"/>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79FDF56-C81D-6A07-2AF3-8DB412C35F0A}"/>
              </a:ext>
            </a:extLst>
          </p:cNvPr>
          <p:cNvSpPr>
            <a:spLocks noGrp="1"/>
          </p:cNvSpPr>
          <p:nvPr>
            <p:ph idx="1"/>
          </p:nvPr>
        </p:nvSpPr>
        <p:spPr>
          <a:xfrm>
            <a:off x="5183188" y="987425"/>
            <a:ext cx="6172200" cy="4873625"/>
          </a:xfrm>
        </p:spPr>
        <p:txBody>
          <a:bodyPr/>
          <a:lstStyle>
            <a:lvl1pPr>
              <a:defRPr sz="3200">
                <a:latin typeface="Nirmala Text" panose="020B0502040204020203" pitchFamily="34" charset="0"/>
                <a:ea typeface="Nirmala Text" panose="020B0502040204020203" pitchFamily="34" charset="0"/>
                <a:cs typeface="Nirmala Text" panose="020B0502040204020203" pitchFamily="34" charset="0"/>
              </a:defRPr>
            </a:lvl1pPr>
            <a:lvl2pPr>
              <a:defRPr sz="2800">
                <a:latin typeface="Nirmala Text" panose="020B0502040204020203" pitchFamily="34" charset="0"/>
                <a:ea typeface="Nirmala Text" panose="020B0502040204020203" pitchFamily="34" charset="0"/>
                <a:cs typeface="Nirmala Text" panose="020B0502040204020203" pitchFamily="34" charset="0"/>
              </a:defRPr>
            </a:lvl2pPr>
            <a:lvl3pPr>
              <a:defRPr sz="2400">
                <a:latin typeface="Nirmala Text" panose="020B0502040204020203" pitchFamily="34" charset="0"/>
                <a:ea typeface="Nirmala Text" panose="020B0502040204020203" pitchFamily="34" charset="0"/>
                <a:cs typeface="Nirmala Text" panose="020B0502040204020203" pitchFamily="34" charset="0"/>
              </a:defRPr>
            </a:lvl3pPr>
            <a:lvl4pPr>
              <a:defRPr sz="2000">
                <a:latin typeface="Nirmala Text" panose="020B0502040204020203" pitchFamily="34" charset="0"/>
                <a:ea typeface="Nirmala Text" panose="020B0502040204020203" pitchFamily="34" charset="0"/>
                <a:cs typeface="Nirmala Text" panose="020B0502040204020203" pitchFamily="34" charset="0"/>
              </a:defRPr>
            </a:lvl4pPr>
            <a:lvl5pPr>
              <a:defRPr sz="2000">
                <a:latin typeface="Nirmala Text" panose="020B0502040204020203" pitchFamily="34" charset="0"/>
                <a:ea typeface="Nirmala Text" panose="020B0502040204020203" pitchFamily="34" charset="0"/>
                <a:cs typeface="Nirmala Text" panose="020B0502040204020203" pitchFamily="34" charset="0"/>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703055D-EE66-0EAA-DC7A-F49FC8522092}"/>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A747DECA-65DF-0E6C-406F-71C1D11FBDBF}"/>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5B3F3ABE-6AE5-E89E-2989-839334650117}"/>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20E1036F-0DBB-9198-43AE-E2EB14B4E78A}"/>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CECB130B-353B-4296-8DD3-69EC7757B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353959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C0A39-7989-2411-6643-456092F9CBD8}"/>
              </a:ext>
            </a:extLst>
          </p:cNvPr>
          <p:cNvSpPr>
            <a:spLocks noGrp="1"/>
          </p:cNvSpPr>
          <p:nvPr>
            <p:ph type="title"/>
          </p:nvPr>
        </p:nvSpPr>
        <p:spPr>
          <a:xfrm>
            <a:off x="839788" y="457200"/>
            <a:ext cx="3932237" cy="1600200"/>
          </a:xfrm>
        </p:spPr>
        <p:txBody>
          <a:bodyPr anchor="b">
            <a:normAutofit/>
          </a:bodyPr>
          <a:lstStyle>
            <a:lvl1pPr>
              <a:defRPr sz="2800">
                <a:latin typeface="Nirmala Text" panose="020B0502040204020203" pitchFamily="34" charset="0"/>
                <a:ea typeface="Nirmala Text" panose="020B0502040204020203" pitchFamily="34" charset="0"/>
                <a:cs typeface="Nirmala Text" panose="020B0502040204020203" pitchFamily="34"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256F452B-C4BF-96F6-9DF1-00CA13D04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5EC62DDD-4036-D77C-6761-D55E0C01477F}"/>
              </a:ext>
            </a:extLst>
          </p:cNvPr>
          <p:cNvSpPr>
            <a:spLocks noGrp="1"/>
          </p:cNvSpPr>
          <p:nvPr>
            <p:ph type="body" sz="half" idx="2"/>
          </p:nvPr>
        </p:nvSpPr>
        <p:spPr>
          <a:xfrm>
            <a:off x="839788" y="2057400"/>
            <a:ext cx="3932237" cy="3811588"/>
          </a:xfrm>
        </p:spPr>
        <p:txBody>
          <a:bodyPr/>
          <a:lstStyle>
            <a:lvl1pPr marL="0" indent="0">
              <a:buNone/>
              <a:defRPr sz="1600">
                <a:latin typeface="Nirmala Text" panose="020B0502040204020203" pitchFamily="34" charset="0"/>
                <a:ea typeface="Nirmala Text" panose="020B0502040204020203" pitchFamily="34" charset="0"/>
                <a:cs typeface="Nirmala Text"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E05D8CB9-9B16-DA13-F4F9-E32F6262EA6A}"/>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FA14F369-8D67-FEDF-5B45-45B88D0C8CB3}"/>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CD06E19B-DD64-FE99-15C8-DA4C6280F32D}"/>
              </a:ext>
            </a:extLst>
          </p:cNvPr>
          <p:cNvSpPr>
            <a:spLocks noGrp="1"/>
          </p:cNvSpPr>
          <p:nvPr>
            <p:ph type="sldNum" sz="quarter" idx="12"/>
          </p:nvPr>
        </p:nvSpPr>
        <p:spPr/>
        <p:txBody>
          <a:bodyPr/>
          <a:lstStyle/>
          <a:p>
            <a:fld id="{2D537135-7AD0-406F-8FAB-3FBC050A0667}" type="slidenum">
              <a:rPr lang="sv-SE" smtClean="0"/>
              <a:t>‹#›</a:t>
            </a:fld>
            <a:endParaRPr lang="sv-SE"/>
          </a:p>
        </p:txBody>
      </p:sp>
      <p:pic>
        <p:nvPicPr>
          <p:cNvPr id="8" name="Bildobjekt 7" descr="En bild som visar Teckensnitt, logotyp, Grafik, text&#10;&#10;Automatiskt genererad beskrivning">
            <a:extLst>
              <a:ext uri="{FF2B5EF4-FFF2-40B4-BE49-F238E27FC236}">
                <a16:creationId xmlns:a16="http://schemas.microsoft.com/office/drawing/2014/main" id="{9023DC02-B084-BE8E-C614-611D56DE3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411539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3312AC-F0DA-1481-0F52-F70157ECCF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407F24A-ACC7-84C0-9C3C-B693BDD2C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7FC78BC-C369-C2A2-54EB-5ADA5F98B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sv-SE"/>
              <a:t>2024-07-03</a:t>
            </a:r>
          </a:p>
        </p:txBody>
      </p:sp>
      <p:sp>
        <p:nvSpPr>
          <p:cNvPr id="5" name="Platshållare för sidfot 4">
            <a:extLst>
              <a:ext uri="{FF2B5EF4-FFF2-40B4-BE49-F238E27FC236}">
                <a16:creationId xmlns:a16="http://schemas.microsoft.com/office/drawing/2014/main" id="{B005DCEA-3B44-C66B-FB33-5766373BF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a:t>ÅRSRAPPORT 2023</a:t>
            </a:r>
          </a:p>
        </p:txBody>
      </p:sp>
      <p:sp>
        <p:nvSpPr>
          <p:cNvPr id="6" name="Platshållare för bildnummer 5">
            <a:extLst>
              <a:ext uri="{FF2B5EF4-FFF2-40B4-BE49-F238E27FC236}">
                <a16:creationId xmlns:a16="http://schemas.microsoft.com/office/drawing/2014/main" id="{58A08734-D652-F6E5-3ADA-30E7CE28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7135-7AD0-406F-8FAB-3FBC050A0667}" type="slidenum">
              <a:rPr lang="sv-SE" smtClean="0"/>
              <a:t>‹#›</a:t>
            </a:fld>
            <a:endParaRPr lang="sv-SE"/>
          </a:p>
        </p:txBody>
      </p:sp>
      <p:pic>
        <p:nvPicPr>
          <p:cNvPr id="7" name="Bildobjekt 6" descr="En bild som visar Teckensnitt, logotyp, Grafik, text&#10;&#10;Automatiskt genererad beskrivning">
            <a:extLst>
              <a:ext uri="{FF2B5EF4-FFF2-40B4-BE49-F238E27FC236}">
                <a16:creationId xmlns:a16="http://schemas.microsoft.com/office/drawing/2014/main" id="{9EEFF0C6-48B5-9406-079E-4F4782A099F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257" y="365125"/>
            <a:ext cx="701943" cy="519957"/>
          </a:xfrm>
          <a:prstGeom prst="rect">
            <a:avLst/>
          </a:prstGeom>
        </p:spPr>
      </p:pic>
    </p:spTree>
    <p:extLst>
      <p:ext uri="{BB962C8B-B14F-4D97-AF65-F5344CB8AC3E}">
        <p14:creationId xmlns:p14="http://schemas.microsoft.com/office/powerpoint/2010/main" val="240923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89D640-966B-B686-A3A6-7E1D0623DB80}"/>
              </a:ext>
            </a:extLst>
          </p:cNvPr>
          <p:cNvSpPr>
            <a:spLocks noGrp="1"/>
          </p:cNvSpPr>
          <p:nvPr>
            <p:ph type="title"/>
          </p:nvPr>
        </p:nvSpPr>
        <p:spPr/>
        <p:txBody>
          <a:bodyPr/>
          <a:lstStyle/>
          <a:p>
            <a:r>
              <a:rPr lang="sv-SE" dirty="0"/>
              <a:t>Rapporter </a:t>
            </a:r>
            <a:r>
              <a:rPr lang="sv-SE"/>
              <a:t>- Karies</a:t>
            </a:r>
            <a:endParaRPr lang="sv-SE" dirty="0"/>
          </a:p>
        </p:txBody>
      </p:sp>
      <p:sp>
        <p:nvSpPr>
          <p:cNvPr id="3" name="Platshållare för text 2">
            <a:extLst>
              <a:ext uri="{FF2B5EF4-FFF2-40B4-BE49-F238E27FC236}">
                <a16:creationId xmlns:a16="http://schemas.microsoft.com/office/drawing/2014/main" id="{4C087D25-4042-58F1-D90F-BEB39C662B77}"/>
              </a:ext>
            </a:extLst>
          </p:cNvPr>
          <p:cNvSpPr>
            <a:spLocks noGrp="1"/>
          </p:cNvSpPr>
          <p:nvPr>
            <p:ph type="body" idx="1"/>
          </p:nvPr>
        </p:nvSpPr>
        <p:spPr/>
        <p:txBody>
          <a:bodyPr/>
          <a:lstStyle/>
          <a:p>
            <a:r>
              <a:rPr lang="sv-SE" dirty="0"/>
              <a:t>Svenskt kvalitetsregister för karies och parodontit </a:t>
            </a:r>
          </a:p>
          <a:p>
            <a:r>
              <a:rPr lang="sv-SE" dirty="0"/>
              <a:t>ÅRSRAPPORT 2023</a:t>
            </a:r>
          </a:p>
        </p:txBody>
      </p:sp>
      <p:sp>
        <p:nvSpPr>
          <p:cNvPr id="4" name="Platshållare för datum 3">
            <a:extLst>
              <a:ext uri="{FF2B5EF4-FFF2-40B4-BE49-F238E27FC236}">
                <a16:creationId xmlns:a16="http://schemas.microsoft.com/office/drawing/2014/main" id="{D8DAA699-1576-80A8-4318-4A907DCE1463}"/>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95FD938A-5B10-319A-82C4-4735C018892B}"/>
              </a:ext>
            </a:extLst>
          </p:cNvPr>
          <p:cNvSpPr>
            <a:spLocks noGrp="1"/>
          </p:cNvSpPr>
          <p:nvPr>
            <p:ph type="ftr" sz="quarter" idx="11"/>
          </p:nvPr>
        </p:nvSpPr>
        <p:spPr/>
        <p:txBody>
          <a:bodyPr/>
          <a:lstStyle/>
          <a:p>
            <a:r>
              <a:rPr lang="sv-SE"/>
              <a:t>ÅRSRAPPORT 2023</a:t>
            </a:r>
          </a:p>
        </p:txBody>
      </p:sp>
      <p:sp>
        <p:nvSpPr>
          <p:cNvPr id="6" name="Platshållare för bildnummer 5">
            <a:extLst>
              <a:ext uri="{FF2B5EF4-FFF2-40B4-BE49-F238E27FC236}">
                <a16:creationId xmlns:a16="http://schemas.microsoft.com/office/drawing/2014/main" id="{54B0E77C-81EC-C51C-870C-734F929BFF57}"/>
              </a:ext>
            </a:extLst>
          </p:cNvPr>
          <p:cNvSpPr>
            <a:spLocks noGrp="1"/>
          </p:cNvSpPr>
          <p:nvPr>
            <p:ph type="sldNum" sz="quarter" idx="12"/>
          </p:nvPr>
        </p:nvSpPr>
        <p:spPr/>
        <p:txBody>
          <a:bodyPr/>
          <a:lstStyle/>
          <a:p>
            <a:fld id="{2D537135-7AD0-406F-8FAB-3FBC050A0667}" type="slidenum">
              <a:rPr lang="sv-SE" smtClean="0"/>
              <a:t>1</a:t>
            </a:fld>
            <a:endParaRPr lang="sv-SE" dirty="0"/>
          </a:p>
        </p:txBody>
      </p:sp>
    </p:spTree>
    <p:extLst>
      <p:ext uri="{BB962C8B-B14F-4D97-AF65-F5344CB8AC3E}">
        <p14:creationId xmlns:p14="http://schemas.microsoft.com/office/powerpoint/2010/main" val="392974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3100" dirty="0"/>
              <a:t>Karierade och fyllda tänder efter åldersgrupp, </a:t>
            </a:r>
            <a:r>
              <a:rPr lang="sv-SE" sz="3100" dirty="0" err="1"/>
              <a:t>SiC</a:t>
            </a:r>
            <a:r>
              <a:rPr lang="sv-SE" sz="3100" dirty="0"/>
              <a:t> index</a:t>
            </a:r>
            <a:br>
              <a:rPr lang="sv-SE" dirty="0"/>
            </a:br>
            <a:r>
              <a:rPr lang="sv-SE" sz="2000" dirty="0"/>
              <a:t>RAPPORT 10B</a:t>
            </a:r>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908 701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åldersgrupp</a:t>
            </a:r>
          </a:p>
          <a:p>
            <a:endParaRPr lang="sv-SE" dirty="0"/>
          </a:p>
          <a:p>
            <a:endParaRPr lang="sv-SE" dirty="0"/>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10</a:t>
            </a:fld>
            <a:endParaRPr lang="sv-SE"/>
          </a:p>
        </p:txBody>
      </p:sp>
      <p:pic>
        <p:nvPicPr>
          <p:cNvPr id="9" name="Platshållare för innehåll 8">
            <a:extLst>
              <a:ext uri="{FF2B5EF4-FFF2-40B4-BE49-F238E27FC236}">
                <a16:creationId xmlns:a16="http://schemas.microsoft.com/office/drawing/2014/main" id="{033E922B-B6AC-0F7E-D42F-433CD1C054E9}"/>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51115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02FF27-053F-9064-58BE-F5019D2D8D2C}"/>
              </a:ext>
            </a:extLst>
          </p:cNvPr>
          <p:cNvSpPr>
            <a:spLocks noGrp="1"/>
          </p:cNvSpPr>
          <p:nvPr>
            <p:ph type="title"/>
          </p:nvPr>
        </p:nvSpPr>
        <p:spPr>
          <a:xfrm>
            <a:off x="1104900" y="365125"/>
            <a:ext cx="10604500" cy="1325563"/>
          </a:xfrm>
        </p:spPr>
        <p:txBody>
          <a:bodyPr>
            <a:normAutofit/>
          </a:bodyPr>
          <a:lstStyle/>
          <a:p>
            <a:r>
              <a:rPr lang="sv-SE" sz="2800" dirty="0"/>
              <a:t>Kariessjukdomens distribution över ålderspanoramat </a:t>
            </a:r>
            <a:br>
              <a:rPr lang="sv-SE" sz="3900" dirty="0"/>
            </a:br>
            <a:r>
              <a:rPr lang="sv-SE" sz="2000" dirty="0"/>
              <a:t>RAPPORT 12</a:t>
            </a:r>
          </a:p>
        </p:txBody>
      </p:sp>
      <p:sp>
        <p:nvSpPr>
          <p:cNvPr id="4" name="Platshållare för datum 3">
            <a:extLst>
              <a:ext uri="{FF2B5EF4-FFF2-40B4-BE49-F238E27FC236}">
                <a16:creationId xmlns:a16="http://schemas.microsoft.com/office/drawing/2014/main" id="{35C18743-65FA-66E4-8BD8-741F071DD2B6}"/>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BA2914D1-C2CC-347F-8D60-811CDDAD8302}"/>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4F3D997A-A6D2-4D0E-EE53-664A0DE29C2F}"/>
              </a:ext>
            </a:extLst>
          </p:cNvPr>
          <p:cNvSpPr>
            <a:spLocks noGrp="1"/>
          </p:cNvSpPr>
          <p:nvPr>
            <p:ph type="sldNum" sz="quarter" idx="12"/>
          </p:nvPr>
        </p:nvSpPr>
        <p:spPr/>
        <p:txBody>
          <a:bodyPr/>
          <a:lstStyle/>
          <a:p>
            <a:fld id="{2D537135-7AD0-406F-8FAB-3FBC050A0667}" type="slidenum">
              <a:rPr lang="sv-SE" smtClean="0"/>
              <a:t>11</a:t>
            </a:fld>
            <a:endParaRPr lang="sv-SE"/>
          </a:p>
        </p:txBody>
      </p:sp>
      <p:pic>
        <p:nvPicPr>
          <p:cNvPr id="10" name="Platshållare för innehåll 9" descr="Bilden visar ett ytdiagram. resultaten visar att DMFT ökar med ökad ålder upp till 75 år, därefter minskar DMFT. Diagrammet visar skillnaden i DMFT mellan de som har högst DMFT, medelvärdet och lägst DMFT.">
            <a:extLst>
              <a:ext uri="{FF2B5EF4-FFF2-40B4-BE49-F238E27FC236}">
                <a16:creationId xmlns:a16="http://schemas.microsoft.com/office/drawing/2014/main" id="{C7DEA030-66DE-010B-E083-A67F0B59917A}"/>
              </a:ext>
            </a:extLst>
          </p:cNvPr>
          <p:cNvPicPr>
            <a:picLocks noGrp="1" noChangeAspect="1"/>
          </p:cNvPicPr>
          <p:nvPr>
            <p:ph idx="1"/>
          </p:nvPr>
        </p:nvPicPr>
        <p:blipFill>
          <a:blip r:embed="rId2"/>
          <a:stretch>
            <a:fillRect/>
          </a:stretch>
        </p:blipFill>
        <p:spPr>
          <a:xfrm>
            <a:off x="2362461" y="1825625"/>
            <a:ext cx="7733778" cy="4351338"/>
          </a:xfrm>
          <a:prstGeom prst="rect">
            <a:avLst/>
          </a:prstGeom>
        </p:spPr>
      </p:pic>
    </p:spTree>
    <p:extLst>
      <p:ext uri="{BB962C8B-B14F-4D97-AF65-F5344CB8AC3E}">
        <p14:creationId xmlns:p14="http://schemas.microsoft.com/office/powerpoint/2010/main" val="359899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p:txBody>
          <a:bodyPr/>
          <a:lstStyle/>
          <a:p>
            <a:r>
              <a:rPr lang="sv-SE" sz="2800" dirty="0"/>
              <a:t>Andel kariesfria efter årsålder</a:t>
            </a:r>
            <a:br>
              <a:rPr lang="sv-SE" dirty="0"/>
            </a:br>
            <a:r>
              <a:rPr lang="sv-SE" sz="1800" dirty="0"/>
              <a:t>RAPPORT 13A</a:t>
            </a: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2013 och 2023</a:t>
            </a:r>
          </a:p>
          <a:p>
            <a:r>
              <a:rPr lang="sv-SE" sz="1200" dirty="0"/>
              <a:t>PATIENTER: Alla unika patienter med basundersökning (TLV 101, 102, 111, 112),  under respektive tidsperiod, för samtliga deltagande organisationer.</a:t>
            </a:r>
          </a:p>
          <a:p>
            <a:r>
              <a:rPr lang="sv-SE" sz="1200" dirty="0"/>
              <a:t>n = 800 828 (3-11 år, 2013)</a:t>
            </a:r>
          </a:p>
          <a:p>
            <a:r>
              <a:rPr lang="sv-SE" sz="1200" dirty="0"/>
              <a:t>n = 992 267 (3-11 år, 2023)</a:t>
            </a:r>
          </a:p>
          <a:p>
            <a:r>
              <a:rPr lang="sv-SE" sz="1200" dirty="0"/>
              <a:t>n =  3 077 125 (7-99 år, 2013)</a:t>
            </a:r>
          </a:p>
          <a:p>
            <a:r>
              <a:rPr lang="sv-SE" sz="1200" dirty="0"/>
              <a:t>n = 4 003 505 (7-99 år, 2023)</a:t>
            </a:r>
          </a:p>
          <a:p>
            <a:r>
              <a:rPr lang="sv-SE" sz="1200" dirty="0"/>
              <a:t>BERÄKNING:</a:t>
            </a:r>
          </a:p>
          <a:p>
            <a:r>
              <a:rPr lang="sv-SE" sz="1200" dirty="0"/>
              <a:t>Täljare: antalet kariesfria (</a:t>
            </a:r>
            <a:r>
              <a:rPr lang="sv-SE" sz="1200" dirty="0" err="1"/>
              <a:t>dft</a:t>
            </a:r>
            <a:r>
              <a:rPr lang="sv-SE" sz="1200" dirty="0"/>
              <a:t> = 0, DFT = 0)  i varje årsålder Nämnare: antalet basundersökta samma ålder. Urvalen är  gjorda för åren 2013 respektive 2023 och så att om information saknas från valt år så väljs information från närmast föregående år. I åldrarna 7-11 år bygger beräkningen på andelen som är kariesfri både i det primära och det permanenta bettet</a:t>
            </a:r>
          </a:p>
          <a:p>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12</a:t>
            </a:fld>
            <a:endParaRPr lang="sv-SE"/>
          </a:p>
        </p:txBody>
      </p:sp>
      <p:pic>
        <p:nvPicPr>
          <p:cNvPr id="10" name="Platshållare för innehåll 9">
            <a:extLst>
              <a:ext uri="{FF2B5EF4-FFF2-40B4-BE49-F238E27FC236}">
                <a16:creationId xmlns:a16="http://schemas.microsoft.com/office/drawing/2014/main" id="{4292CD34-8276-BFE8-7AFF-8AA4A2A5DB1D}"/>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80947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23950" y="320675"/>
            <a:ext cx="11010900" cy="1325563"/>
          </a:xfrm>
        </p:spPr>
        <p:txBody>
          <a:bodyPr>
            <a:normAutofit/>
          </a:bodyPr>
          <a:lstStyle/>
          <a:p>
            <a:r>
              <a:rPr lang="sv-SE" sz="2800" dirty="0"/>
              <a:t>Andel utan </a:t>
            </a:r>
            <a:r>
              <a:rPr lang="sv-SE" sz="2800" dirty="0" err="1"/>
              <a:t>reparativa</a:t>
            </a:r>
            <a:r>
              <a:rPr lang="sv-SE" sz="2800" dirty="0"/>
              <a:t> åtgärder, efter åldersgrupp och organisation</a:t>
            </a:r>
            <a:br>
              <a:rPr lang="sv-SE" sz="3200" dirty="0"/>
            </a:br>
            <a:r>
              <a:rPr lang="sv-SE" sz="1800" dirty="0"/>
              <a:t>RAPPORT 13B</a:t>
            </a:r>
            <a:endParaRPr lang="sv-SE" sz="3200"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8851900" y="1825625"/>
            <a:ext cx="2641895" cy="4351338"/>
          </a:xfrm>
        </p:spPr>
        <p:txBody>
          <a:bodyPr>
            <a:normAutofit fontScale="92500" lnSpcReduction="10000"/>
          </a:bodyPr>
          <a:lstStyle/>
          <a:p>
            <a:r>
              <a:rPr lang="sv-SE" sz="1600" dirty="0"/>
              <a:t>TEKNISK BESKRIVNING</a:t>
            </a:r>
          </a:p>
          <a:p>
            <a:r>
              <a:rPr lang="sv-SE" sz="1200" dirty="0"/>
              <a:t>DELTAGANDE ORGANISATIONER: 22</a:t>
            </a:r>
          </a:p>
          <a:p>
            <a:r>
              <a:rPr lang="sv-SE" sz="1200" dirty="0"/>
              <a:t>TIDSPERIOD: 2021 -2023</a:t>
            </a:r>
          </a:p>
          <a:p>
            <a:r>
              <a:rPr lang="sv-SE" sz="1200" dirty="0"/>
              <a:t>PATIENTER: Alla unika patienter med basundersökning en eller flera gånger under tidsperioden, uppdelat på åldersgrupperna 0-19 år, 20 - 69 år samt 70 år och äldre.</a:t>
            </a:r>
          </a:p>
          <a:p>
            <a:r>
              <a:rPr lang="sv-SE" sz="1200" dirty="0"/>
              <a:t>n =   1 977 017(0-19 år) </a:t>
            </a:r>
          </a:p>
          <a:p>
            <a:r>
              <a:rPr lang="sv-SE" sz="1200" dirty="0"/>
              <a:t>n =   2 602 706(20 år-69 år)  </a:t>
            </a:r>
          </a:p>
          <a:p>
            <a:r>
              <a:rPr lang="sv-SE" sz="1200" dirty="0"/>
              <a:t>n=   648 845 ( 70 år och äldre )</a:t>
            </a:r>
          </a:p>
          <a:p>
            <a:r>
              <a:rPr lang="sv-SE" sz="1200" dirty="0"/>
              <a:t>Täljare:  Antal patienter i respektive åldersgrupp utan operativa åtgärder motiverade av karies Nämnare: Alla patienter i respektive åldersgrupp med basundersökning redovisat uppdelat på deltagande organisation. </a:t>
            </a:r>
          </a:p>
          <a:p>
            <a:r>
              <a:rPr lang="sv-SE" sz="1200" dirty="0"/>
              <a:t>Med karies avses här utförd fyllning, extraktion eller krona (TLV 401-405, 701-707, 800-801) motiverad av någon av tillståndskoderna för karies (TLV 4001, 4002, 4011 eller 4012).</a:t>
            </a:r>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13</a:t>
            </a:fld>
            <a:endParaRPr lang="sv-SE"/>
          </a:p>
        </p:txBody>
      </p:sp>
      <p:pic>
        <p:nvPicPr>
          <p:cNvPr id="9" name="Platshållare för innehåll 8">
            <a:extLst>
              <a:ext uri="{FF2B5EF4-FFF2-40B4-BE49-F238E27FC236}">
                <a16:creationId xmlns:a16="http://schemas.microsoft.com/office/drawing/2014/main" id="{35A4EA2B-9494-8493-2254-002BD6CB8769}"/>
              </a:ext>
            </a:extLst>
          </p:cNvPr>
          <p:cNvPicPr>
            <a:picLocks noGrp="1" noChangeAspect="1"/>
          </p:cNvPicPr>
          <p:nvPr>
            <p:ph sz="half" idx="1"/>
          </p:nvPr>
        </p:nvPicPr>
        <p:blipFill>
          <a:blip r:embed="rId2"/>
          <a:stretch>
            <a:fillRect/>
          </a:stretch>
        </p:blipFill>
        <p:spPr>
          <a:xfrm>
            <a:off x="895421" y="1488020"/>
            <a:ext cx="7639906" cy="4868330"/>
          </a:xfrm>
          <a:prstGeom prst="rect">
            <a:avLst/>
          </a:prstGeom>
        </p:spPr>
      </p:pic>
    </p:spTree>
    <p:extLst>
      <p:ext uri="{BB962C8B-B14F-4D97-AF65-F5344CB8AC3E}">
        <p14:creationId xmlns:p14="http://schemas.microsoft.com/office/powerpoint/2010/main" val="78983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33474" y="365125"/>
            <a:ext cx="10614026" cy="1325563"/>
          </a:xfrm>
        </p:spPr>
        <p:txBody>
          <a:bodyPr>
            <a:normAutofit fontScale="90000"/>
          </a:bodyPr>
          <a:lstStyle/>
          <a:p>
            <a:r>
              <a:rPr lang="sv-SE" sz="3100" dirty="0"/>
              <a:t>Andel som får sjukdoms- eller förebyggande behandling vid </a:t>
            </a:r>
            <a:r>
              <a:rPr lang="sv-SE" sz="3100" dirty="0" err="1"/>
              <a:t>reparativ</a:t>
            </a:r>
            <a:r>
              <a:rPr lang="sv-SE" sz="3100" dirty="0"/>
              <a:t> terapi motiverad av karies</a:t>
            </a:r>
            <a:br>
              <a:rPr lang="sv-SE" sz="3600" dirty="0"/>
            </a:br>
            <a:r>
              <a:rPr lang="sv-SE" sz="1800" dirty="0"/>
              <a:t>RAPPORT 14</a:t>
            </a:r>
            <a:br>
              <a:rPr lang="sv-SE" dirty="0"/>
            </a:b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6642100" y="1825625"/>
            <a:ext cx="4711699" cy="4351338"/>
          </a:xfrm>
        </p:spPr>
        <p:txBody>
          <a:bodyPr>
            <a:normAutofit lnSpcReduction="10000"/>
          </a:bodyPr>
          <a:lstStyle/>
          <a:p>
            <a:r>
              <a:rPr lang="sv-SE" sz="1600" dirty="0"/>
              <a:t>TEKNISK BESKRIVNING:</a:t>
            </a:r>
          </a:p>
          <a:p>
            <a:r>
              <a:rPr lang="sv-SE" sz="1200" dirty="0"/>
              <a:t>DELTAGANDE ORGANISATIONER: 23</a:t>
            </a:r>
          </a:p>
          <a:p>
            <a:r>
              <a:rPr lang="sv-SE" sz="1200" dirty="0"/>
              <a:t>TIDSPERIOD: Juli 2017 till och med december 2023</a:t>
            </a:r>
          </a:p>
          <a:p>
            <a:r>
              <a:rPr lang="sv-SE" sz="1200" dirty="0"/>
              <a:t>PATIENTER: Alla patienter 2-23 år,24-49 år, 50-79 år samt 80 år och äldre som fått en eller flera </a:t>
            </a:r>
            <a:r>
              <a:rPr lang="sv-SE" sz="1200" dirty="0" err="1"/>
              <a:t>reparativa</a:t>
            </a:r>
            <a:r>
              <a:rPr lang="sv-SE" sz="1200" dirty="0"/>
              <a:t>/</a:t>
            </a:r>
            <a:r>
              <a:rPr lang="sv-SE" sz="1200" dirty="0" err="1"/>
              <a:t>restaurativa</a:t>
            </a:r>
            <a:r>
              <a:rPr lang="sv-SE" sz="1200" dirty="0"/>
              <a:t> åtgärder utförda (TLV 701-707, 800, 801) motiverad av karies under respektive tidsperiod.</a:t>
            </a:r>
          </a:p>
          <a:p>
            <a:r>
              <a:rPr lang="sv-SE" sz="1200" dirty="0"/>
              <a:t>n = 826 683(2-23 år)</a:t>
            </a:r>
          </a:p>
          <a:p>
            <a:r>
              <a:rPr lang="sv-SE" sz="1200" dirty="0"/>
              <a:t>n =  682 622(24-49 år)</a:t>
            </a:r>
          </a:p>
          <a:p>
            <a:r>
              <a:rPr lang="sv-SE" sz="1200" dirty="0"/>
              <a:t>n =  777 681(50-79 år)</a:t>
            </a:r>
          </a:p>
          <a:p>
            <a:r>
              <a:rPr lang="sv-SE" sz="1200" dirty="0"/>
              <a:t>n= 140022  (80 år och äldre)</a:t>
            </a:r>
          </a:p>
          <a:p>
            <a:r>
              <a:rPr lang="sv-SE" sz="1200" dirty="0"/>
              <a:t>BERÄKNING:</a:t>
            </a:r>
          </a:p>
          <a:p>
            <a:r>
              <a:rPr lang="sv-SE" sz="1200" dirty="0"/>
              <a:t>Från utförandedag för den </a:t>
            </a:r>
            <a:r>
              <a:rPr lang="sv-SE" sz="1200" dirty="0" err="1"/>
              <a:t>reparativa</a:t>
            </a:r>
            <a:r>
              <a:rPr lang="sv-SE" sz="1200" dirty="0"/>
              <a:t>/</a:t>
            </a:r>
            <a:r>
              <a:rPr lang="sv-SE" sz="1200" dirty="0" err="1"/>
              <a:t>restaurativa</a:t>
            </a:r>
            <a:r>
              <a:rPr lang="sv-SE" sz="1200" dirty="0"/>
              <a:t> åtgärden fångas sjukdomsförebyggande och sjukdomsbehandlande åtgärder inom sex månader före och efter utförandedagen; </a:t>
            </a:r>
            <a:r>
              <a:rPr lang="sv-SE" sz="1200" dirty="0" err="1"/>
              <a:t>TLVs</a:t>
            </a:r>
            <a:r>
              <a:rPr lang="sv-SE" sz="1200" dirty="0"/>
              <a:t> åtgärdskoder 201, 202, 203, 204, 205, 206, 311, 312, 313, 314, 321. Dessa åtgärder ska vara motiverade av någon av </a:t>
            </a:r>
            <a:r>
              <a:rPr lang="sv-SE" sz="1200" dirty="0" err="1"/>
              <a:t>TLVs</a:t>
            </a:r>
            <a:r>
              <a:rPr lang="sv-SE" sz="1200" dirty="0"/>
              <a:t> tillståndskoder 2021, 3021, 4001, 4002, 4011 eller 4012. För patient som fått flera </a:t>
            </a:r>
            <a:r>
              <a:rPr lang="sv-SE" sz="1200" dirty="0" err="1"/>
              <a:t>reparativa</a:t>
            </a:r>
            <a:r>
              <a:rPr lang="sv-SE" sz="1200" dirty="0"/>
              <a:t> åtgärder utförda räknas plus minus sex månader från den senast utförda </a:t>
            </a:r>
            <a:r>
              <a:rPr lang="sv-SE" sz="1200" dirty="0" err="1"/>
              <a:t>reparativa</a:t>
            </a:r>
            <a:r>
              <a:rPr lang="sv-SE" sz="1200" dirty="0"/>
              <a:t> åtgärden.</a:t>
            </a:r>
          </a:p>
          <a:p>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14</a:t>
            </a:fld>
            <a:endParaRPr lang="sv-SE"/>
          </a:p>
        </p:txBody>
      </p:sp>
      <p:pic>
        <p:nvPicPr>
          <p:cNvPr id="9" name="Bildobjekt 8">
            <a:extLst>
              <a:ext uri="{FF2B5EF4-FFF2-40B4-BE49-F238E27FC236}">
                <a16:creationId xmlns:a16="http://schemas.microsoft.com/office/drawing/2014/main" id="{23E5566B-513E-9DAC-4CC1-5ED2A2BCB151}"/>
              </a:ext>
            </a:extLst>
          </p:cNvPr>
          <p:cNvPicPr>
            <a:picLocks noChangeAspect="1"/>
          </p:cNvPicPr>
          <p:nvPr/>
        </p:nvPicPr>
        <p:blipFill>
          <a:blip r:embed="rId2"/>
          <a:stretch>
            <a:fillRect/>
          </a:stretch>
        </p:blipFill>
        <p:spPr>
          <a:xfrm>
            <a:off x="838200" y="1824042"/>
            <a:ext cx="5182049" cy="4352921"/>
          </a:xfrm>
          <a:prstGeom prst="rect">
            <a:avLst/>
          </a:prstGeom>
        </p:spPr>
      </p:pic>
    </p:spTree>
    <p:extLst>
      <p:ext uri="{BB962C8B-B14F-4D97-AF65-F5344CB8AC3E}">
        <p14:creationId xmlns:p14="http://schemas.microsoft.com/office/powerpoint/2010/main" val="124265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6FBA26-1198-2E5E-FFA1-CB45F39641EF}"/>
              </a:ext>
            </a:extLst>
          </p:cNvPr>
          <p:cNvSpPr>
            <a:spLocks noGrp="1"/>
          </p:cNvSpPr>
          <p:nvPr>
            <p:ph type="title"/>
          </p:nvPr>
        </p:nvSpPr>
        <p:spPr>
          <a:xfrm>
            <a:off x="1133474" y="365125"/>
            <a:ext cx="10614026" cy="1325563"/>
          </a:xfrm>
        </p:spPr>
        <p:txBody>
          <a:bodyPr>
            <a:normAutofit/>
          </a:bodyPr>
          <a:lstStyle/>
          <a:p>
            <a:r>
              <a:rPr lang="sv-SE" sz="2800" dirty="0"/>
              <a:t>Fördelning av orsaker till utförda fyllningar</a:t>
            </a:r>
            <a:br>
              <a:rPr lang="sv-SE" sz="3600" dirty="0"/>
            </a:br>
            <a:r>
              <a:rPr lang="sv-SE" sz="1800" dirty="0"/>
              <a:t>RAPPORT 15A</a:t>
            </a:r>
            <a:br>
              <a:rPr lang="sv-SE" dirty="0"/>
            </a:br>
            <a:endParaRPr lang="sv-SE" dirty="0"/>
          </a:p>
        </p:txBody>
      </p:sp>
      <p:sp>
        <p:nvSpPr>
          <p:cNvPr id="4" name="Platshållare för innehåll 3">
            <a:extLst>
              <a:ext uri="{FF2B5EF4-FFF2-40B4-BE49-F238E27FC236}">
                <a16:creationId xmlns:a16="http://schemas.microsoft.com/office/drawing/2014/main" id="{69EF7533-4D5B-75E8-9420-B22CBAFE8514}"/>
              </a:ext>
            </a:extLst>
          </p:cNvPr>
          <p:cNvSpPr>
            <a:spLocks noGrp="1"/>
          </p:cNvSpPr>
          <p:nvPr>
            <p:ph sz="half" idx="2"/>
          </p:nvPr>
        </p:nvSpPr>
        <p:spPr>
          <a:xfrm>
            <a:off x="6642100" y="1825625"/>
            <a:ext cx="4711699" cy="4351338"/>
          </a:xfrm>
        </p:spPr>
        <p:txBody>
          <a:bodyPr>
            <a:normAutofit fontScale="85000" lnSpcReduction="10000"/>
          </a:bodyPr>
          <a:lstStyle/>
          <a:p>
            <a:r>
              <a:rPr lang="sv-SE" sz="1900" dirty="0"/>
              <a:t>TEKNISK BESKRIVNING</a:t>
            </a:r>
          </a:p>
          <a:p>
            <a:r>
              <a:rPr lang="sv-SE" sz="1200" dirty="0"/>
              <a:t>DELTAGANDE ORGANISATIONER: 23</a:t>
            </a:r>
          </a:p>
          <a:p>
            <a:r>
              <a:rPr lang="sv-SE" sz="1200" dirty="0"/>
              <a:t>TIDSPERIODER: 2013, 2023</a:t>
            </a:r>
          </a:p>
          <a:p>
            <a:r>
              <a:rPr lang="sv-SE" sz="1200" dirty="0"/>
              <a:t>PATIENTER: Samtliga patienter (12–95 år) som fått minst en fyllning (TL V 701–707) eller krona (TLV 800, 801) under respektive tidsperiod.</a:t>
            </a:r>
          </a:p>
          <a:p>
            <a:r>
              <a:rPr lang="sv-SE" sz="1200" dirty="0"/>
              <a:t>n =  964 218(2013) </a:t>
            </a:r>
          </a:p>
          <a:p>
            <a:r>
              <a:rPr lang="sv-SE" sz="1200" dirty="0"/>
              <a:t>n = 1 045 261  (2023)</a:t>
            </a:r>
          </a:p>
          <a:p>
            <a:pPr>
              <a:lnSpc>
                <a:spcPct val="100000"/>
              </a:lnSpc>
            </a:pPr>
            <a:r>
              <a:rPr lang="sv-SE" sz="1200" dirty="0"/>
              <a:t>BEHANDLINGSÅTGÄRDER:</a:t>
            </a:r>
          </a:p>
          <a:p>
            <a:pPr>
              <a:lnSpc>
                <a:spcPct val="100000"/>
              </a:lnSpc>
            </a:pPr>
            <a:r>
              <a:rPr lang="sv-SE" sz="1200" dirty="0"/>
              <a:t>Alla fyllningar (TL V 701–707) och kronor (TLV 800, 801) som gjorts under respektive tidsperiod.</a:t>
            </a:r>
          </a:p>
          <a:p>
            <a:pPr>
              <a:lnSpc>
                <a:spcPct val="100000"/>
              </a:lnSpc>
            </a:pPr>
            <a:r>
              <a:rPr lang="sv-SE" sz="1200" dirty="0"/>
              <a:t>n = 1 375 145 (2013, fyllningar) </a:t>
            </a:r>
          </a:p>
          <a:p>
            <a:pPr>
              <a:lnSpc>
                <a:spcPct val="100000"/>
              </a:lnSpc>
            </a:pPr>
            <a:r>
              <a:rPr lang="sv-SE" sz="1200" dirty="0"/>
              <a:t>n = 1 416 310 (2023, fyllningar)</a:t>
            </a:r>
          </a:p>
          <a:p>
            <a:pPr>
              <a:lnSpc>
                <a:spcPct val="100000"/>
              </a:lnSpc>
            </a:pPr>
            <a:r>
              <a:rPr lang="sv-SE" sz="1200" dirty="0"/>
              <a:t>n = 93 460 (2013, kronor)</a:t>
            </a:r>
          </a:p>
          <a:p>
            <a:pPr>
              <a:lnSpc>
                <a:spcPct val="100000"/>
              </a:lnSpc>
            </a:pPr>
            <a:r>
              <a:rPr lang="sv-SE" sz="1200" dirty="0"/>
              <a:t>n = 136 326 (2023, kronor)</a:t>
            </a:r>
          </a:p>
          <a:p>
            <a:pPr>
              <a:lnSpc>
                <a:spcPct val="100000"/>
              </a:lnSpc>
            </a:pPr>
            <a:r>
              <a:rPr lang="sv-SE" sz="1200" dirty="0"/>
              <a:t>BERÄKNING:</a:t>
            </a:r>
          </a:p>
          <a:p>
            <a:pPr>
              <a:lnSpc>
                <a:spcPct val="100000"/>
              </a:lnSpc>
            </a:pPr>
            <a:r>
              <a:rPr lang="sv-SE" sz="1200" dirty="0"/>
              <a:t>Fördelning (procent) i varje årsålder av orsakerna till utförda fyllningar och kronor, andel på grund av primär karies (TLV 4001, 4002), sekundär karies (TLV 4011, 4012) respektive övrigt (TLV 4071, 4072, 4073, 4074, 4076, 4077,  4079, 4080, 4081, 4471, 4771, 4772, 5071, 5072) uppdelat på två tidsperioder.</a:t>
            </a:r>
            <a:endParaRPr lang="sv-SE" dirty="0"/>
          </a:p>
        </p:txBody>
      </p:sp>
      <p:sp>
        <p:nvSpPr>
          <p:cNvPr id="5" name="Platshållare för datum 4">
            <a:extLst>
              <a:ext uri="{FF2B5EF4-FFF2-40B4-BE49-F238E27FC236}">
                <a16:creationId xmlns:a16="http://schemas.microsoft.com/office/drawing/2014/main" id="{D5C1C678-8160-DA94-DD18-D9E9B5611FFE}"/>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6AA2E64A-F047-BDC0-B5D8-483631A892A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44867D26-63DF-0E6B-F677-849B14162365}"/>
              </a:ext>
            </a:extLst>
          </p:cNvPr>
          <p:cNvSpPr>
            <a:spLocks noGrp="1"/>
          </p:cNvSpPr>
          <p:nvPr>
            <p:ph type="sldNum" sz="quarter" idx="12"/>
          </p:nvPr>
        </p:nvSpPr>
        <p:spPr/>
        <p:txBody>
          <a:bodyPr/>
          <a:lstStyle/>
          <a:p>
            <a:fld id="{2D537135-7AD0-406F-8FAB-3FBC050A0667}" type="slidenum">
              <a:rPr lang="sv-SE" smtClean="0"/>
              <a:t>15</a:t>
            </a:fld>
            <a:endParaRPr lang="sv-SE"/>
          </a:p>
        </p:txBody>
      </p:sp>
      <p:pic>
        <p:nvPicPr>
          <p:cNvPr id="10" name="Platshållare för innehåll 9">
            <a:extLst>
              <a:ext uri="{FF2B5EF4-FFF2-40B4-BE49-F238E27FC236}">
                <a16:creationId xmlns:a16="http://schemas.microsoft.com/office/drawing/2014/main" id="{E458DAE0-9FD3-1B18-C739-2289953152D4}"/>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900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4AA44-8467-A481-46A6-5AC7293D20AE}"/>
              </a:ext>
            </a:extLst>
          </p:cNvPr>
          <p:cNvSpPr>
            <a:spLocks noGrp="1"/>
          </p:cNvSpPr>
          <p:nvPr>
            <p:ph type="title"/>
          </p:nvPr>
        </p:nvSpPr>
        <p:spPr/>
        <p:txBody>
          <a:bodyPr/>
          <a:lstStyle/>
          <a:p>
            <a:r>
              <a:rPr lang="sv-SE" sz="2800" dirty="0"/>
              <a:t>Fördelning av orsaker till utförda fyllningar</a:t>
            </a:r>
            <a:br>
              <a:rPr lang="sv-SE" sz="4000" dirty="0"/>
            </a:br>
            <a:r>
              <a:rPr lang="sv-SE" sz="1800" dirty="0"/>
              <a:t>RAPPORT 15B</a:t>
            </a:r>
            <a:endParaRPr lang="sv-SE" dirty="0"/>
          </a:p>
        </p:txBody>
      </p:sp>
      <p:sp>
        <p:nvSpPr>
          <p:cNvPr id="4" name="Platshållare för datum 3">
            <a:extLst>
              <a:ext uri="{FF2B5EF4-FFF2-40B4-BE49-F238E27FC236}">
                <a16:creationId xmlns:a16="http://schemas.microsoft.com/office/drawing/2014/main" id="{2E2850D0-FCAC-A6ED-5A95-018D6153C67E}"/>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A6D32F0F-BB01-3FAB-4969-F2E21877DF7F}"/>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EF3B2E7D-852D-59F3-38F7-69D256CB2EAA}"/>
              </a:ext>
            </a:extLst>
          </p:cNvPr>
          <p:cNvSpPr>
            <a:spLocks noGrp="1"/>
          </p:cNvSpPr>
          <p:nvPr>
            <p:ph type="sldNum" sz="quarter" idx="12"/>
          </p:nvPr>
        </p:nvSpPr>
        <p:spPr/>
        <p:txBody>
          <a:bodyPr/>
          <a:lstStyle/>
          <a:p>
            <a:fld id="{2D537135-7AD0-406F-8FAB-3FBC050A0667}" type="slidenum">
              <a:rPr lang="sv-SE" smtClean="0"/>
              <a:t>16</a:t>
            </a:fld>
            <a:endParaRPr lang="sv-SE"/>
          </a:p>
        </p:txBody>
      </p:sp>
      <p:sp>
        <p:nvSpPr>
          <p:cNvPr id="8" name="Platshållare för innehåll 3">
            <a:extLst>
              <a:ext uri="{FF2B5EF4-FFF2-40B4-BE49-F238E27FC236}">
                <a16:creationId xmlns:a16="http://schemas.microsoft.com/office/drawing/2014/main" id="{A6FDC814-FE7E-0C7A-D93F-17EDF3F2B398}"/>
              </a:ext>
            </a:extLst>
          </p:cNvPr>
          <p:cNvSpPr txBox="1">
            <a:spLocks/>
          </p:cNvSpPr>
          <p:nvPr/>
        </p:nvSpPr>
        <p:spPr>
          <a:xfrm>
            <a:off x="9055396" y="1825625"/>
            <a:ext cx="27432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irmala Text" panose="020B0502040204020203" pitchFamily="34" charset="0"/>
                <a:ea typeface="Nirmala Text" panose="020B0502040204020203" pitchFamily="34" charset="0"/>
                <a:cs typeface="Nirmala Tex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t>TEKNISK BESKRIVNING</a:t>
            </a:r>
          </a:p>
          <a:p>
            <a:pPr marL="0" indent="0">
              <a:buNone/>
            </a:pPr>
            <a:r>
              <a:rPr lang="sv-SE" sz="1200" dirty="0"/>
              <a:t>DELTAGANDE ORGANISATIONER: 23</a:t>
            </a:r>
          </a:p>
          <a:p>
            <a:pPr marL="0" indent="0">
              <a:buNone/>
            </a:pPr>
            <a:r>
              <a:rPr lang="sv-SE" sz="1200" dirty="0"/>
              <a:t>TIDSPERIOD: 2023</a:t>
            </a:r>
          </a:p>
          <a:p>
            <a:pPr marL="0" indent="0">
              <a:buNone/>
            </a:pPr>
            <a:r>
              <a:rPr lang="sv-SE" sz="1200" dirty="0"/>
              <a:t>PATIENTER: Samtliga patienter (12–95 år), uppdelat på kvinnor och män, som fått minst en fyllning (TL V 701–707) under tidsperioden.</a:t>
            </a:r>
          </a:p>
          <a:p>
            <a:pPr marL="0" indent="0">
              <a:buNone/>
            </a:pPr>
            <a:r>
              <a:rPr lang="sv-SE" sz="1200" dirty="0"/>
              <a:t>n = 501 814  (kvinnor) </a:t>
            </a:r>
          </a:p>
          <a:p>
            <a:pPr marL="0" indent="0">
              <a:buNone/>
            </a:pPr>
            <a:r>
              <a:rPr lang="sv-SE" sz="1200" dirty="0"/>
              <a:t>n = 485 289 (män) </a:t>
            </a:r>
          </a:p>
          <a:p>
            <a:pPr marL="0" indent="0">
              <a:buNone/>
            </a:pPr>
            <a:r>
              <a:rPr lang="sv-SE" sz="1200" dirty="0"/>
              <a:t>BEHANDLINGSÅTGÄRDER:</a:t>
            </a:r>
          </a:p>
          <a:p>
            <a:pPr marL="0" indent="0">
              <a:buNone/>
            </a:pPr>
            <a:r>
              <a:rPr lang="sv-SE" sz="1200" dirty="0"/>
              <a:t>Alla fyllningar (TL V 701–707) som gjorts under tidsperioden.</a:t>
            </a:r>
          </a:p>
          <a:p>
            <a:pPr marL="0" indent="0">
              <a:buNone/>
            </a:pPr>
            <a:r>
              <a:rPr lang="sv-SE" sz="1200" dirty="0"/>
              <a:t>n =  1 416 310(2023)</a:t>
            </a:r>
          </a:p>
          <a:p>
            <a:r>
              <a:rPr lang="sv-SE" sz="1200" dirty="0"/>
              <a:t>706 783på kvinnor</a:t>
            </a:r>
          </a:p>
          <a:p>
            <a:r>
              <a:rPr lang="sv-SE" sz="1200" dirty="0"/>
              <a:t>709 527 på män</a:t>
            </a:r>
          </a:p>
          <a:p>
            <a:pPr marL="0" indent="0">
              <a:buNone/>
            </a:pPr>
            <a:r>
              <a:rPr lang="sv-SE" sz="1200" dirty="0"/>
              <a:t>BERÄKNING:</a:t>
            </a:r>
          </a:p>
          <a:p>
            <a:pPr marL="0" indent="0">
              <a:buNone/>
            </a:pPr>
            <a:r>
              <a:rPr lang="sv-SE" sz="1200" dirty="0"/>
              <a:t>Fördelning (procent) i varje årsålder av orsakerna till utförda fyllningar, andel på grund av primär karies (TLV 4011, 4012), sekundär karies  (TLV 4011, 4012) respektive övrigt, uppdelat på kvinnor och män.</a:t>
            </a:r>
          </a:p>
        </p:txBody>
      </p:sp>
      <p:pic>
        <p:nvPicPr>
          <p:cNvPr id="10" name="Platshållare för innehåll 9">
            <a:extLst>
              <a:ext uri="{FF2B5EF4-FFF2-40B4-BE49-F238E27FC236}">
                <a16:creationId xmlns:a16="http://schemas.microsoft.com/office/drawing/2014/main" id="{6C139A32-AD38-1AE1-4049-047002F718D5}"/>
              </a:ext>
            </a:extLst>
          </p:cNvPr>
          <p:cNvPicPr>
            <a:picLocks noGrp="1" noChangeAspect="1"/>
          </p:cNvPicPr>
          <p:nvPr>
            <p:ph idx="1"/>
          </p:nvPr>
        </p:nvPicPr>
        <p:blipFill>
          <a:blip r:embed="rId3"/>
          <a:stretch>
            <a:fillRect/>
          </a:stretch>
        </p:blipFill>
        <p:spPr>
          <a:xfrm>
            <a:off x="1004811" y="1825625"/>
            <a:ext cx="8050585" cy="4351338"/>
          </a:xfrm>
          <a:prstGeom prst="rect">
            <a:avLst/>
          </a:prstGeom>
        </p:spPr>
      </p:pic>
    </p:spTree>
    <p:extLst>
      <p:ext uri="{BB962C8B-B14F-4D97-AF65-F5344CB8AC3E}">
        <p14:creationId xmlns:p14="http://schemas.microsoft.com/office/powerpoint/2010/main" val="174616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C77B25-E5DB-5EA4-6BF6-65690F84D9B7}"/>
              </a:ext>
            </a:extLst>
          </p:cNvPr>
          <p:cNvSpPr>
            <a:spLocks noGrp="1"/>
          </p:cNvSpPr>
          <p:nvPr>
            <p:ph type="title"/>
          </p:nvPr>
        </p:nvSpPr>
        <p:spPr/>
        <p:txBody>
          <a:bodyPr/>
          <a:lstStyle/>
          <a:p>
            <a:r>
              <a:rPr lang="sv-SE" sz="2800" dirty="0"/>
              <a:t>Medianöverlevnad för fyllningar</a:t>
            </a:r>
            <a:br>
              <a:rPr lang="sv-SE" dirty="0"/>
            </a:br>
            <a:r>
              <a:rPr lang="sv-SE" sz="1800" dirty="0"/>
              <a:t>RAPPORT 16A</a:t>
            </a:r>
            <a:endParaRPr lang="sv-SE" dirty="0"/>
          </a:p>
        </p:txBody>
      </p:sp>
      <p:sp>
        <p:nvSpPr>
          <p:cNvPr id="4" name="Platshållare för innehåll 3">
            <a:extLst>
              <a:ext uri="{FF2B5EF4-FFF2-40B4-BE49-F238E27FC236}">
                <a16:creationId xmlns:a16="http://schemas.microsoft.com/office/drawing/2014/main" id="{9C0C1A3C-8C3E-9CC2-8D23-4469525D0138}"/>
              </a:ext>
            </a:extLst>
          </p:cNvPr>
          <p:cNvSpPr>
            <a:spLocks noGrp="1"/>
          </p:cNvSpPr>
          <p:nvPr>
            <p:ph sz="half" idx="2"/>
          </p:nvPr>
        </p:nvSpPr>
        <p:spPr/>
        <p:txBody>
          <a:bodyPr>
            <a:normAutofit/>
          </a:bodyPr>
          <a:lstStyle/>
          <a:p>
            <a:r>
              <a:rPr lang="sv-SE" sz="1600" dirty="0"/>
              <a:t>TEKNISK BESKRIVNING</a:t>
            </a:r>
          </a:p>
          <a:p>
            <a:r>
              <a:rPr lang="sv-SE" sz="1200" dirty="0"/>
              <a:t>PATIENTER: Samtliga patienter (12–19 år och 20 år och äldre) som fått minst en fyllning  på </a:t>
            </a:r>
            <a:r>
              <a:rPr lang="sv-SE" sz="1200" dirty="0" err="1"/>
              <a:t>premolarer</a:t>
            </a:r>
            <a:r>
              <a:rPr lang="sv-SE" sz="1200" dirty="0"/>
              <a:t> eller molarer inklusive visdomständer under 2010, och vilken/vilka kunnat följas upp under tidperioden. Antal unika patienter 2010, n= 460 289.</a:t>
            </a:r>
          </a:p>
          <a:p>
            <a:r>
              <a:rPr lang="sv-SE" sz="1200" dirty="0"/>
              <a:t>BEHANDLINGSÅTGÄRDER:</a:t>
            </a:r>
          </a:p>
          <a:p>
            <a:r>
              <a:rPr lang="sv-SE" sz="1200" dirty="0"/>
              <a:t>Antal fyllningar8 utförda 2010 som kunnat följas upp:</a:t>
            </a:r>
          </a:p>
          <a:p>
            <a:r>
              <a:rPr lang="sv-SE" sz="1200" dirty="0"/>
              <a:t>n= 59 542 (12-19 år)</a:t>
            </a:r>
          </a:p>
          <a:p>
            <a:r>
              <a:rPr lang="sv-SE" sz="1200" dirty="0"/>
              <a:t>n= 558 223 (20 år och äldre)</a:t>
            </a:r>
          </a:p>
          <a:p>
            <a:r>
              <a:rPr lang="sv-SE" sz="1200" dirty="0"/>
              <a:t>Antalet fyllningar8 utförda 2010 vars status är okänt och ingår ej i analysen</a:t>
            </a:r>
          </a:p>
          <a:p>
            <a:r>
              <a:rPr lang="sv-SE" sz="1200" dirty="0"/>
              <a:t>n = 42 834.</a:t>
            </a:r>
          </a:p>
          <a:p>
            <a:r>
              <a:rPr lang="sv-SE" sz="1200" dirty="0"/>
              <a:t>Antal i riskzonen utgörs av intakta fyllningar vid respektive tid. </a:t>
            </a:r>
            <a:endParaRPr lang="sv-SE" sz="1200" dirty="0">
              <a:highlight>
                <a:srgbClr val="FFFF00"/>
              </a:highlight>
            </a:endParaRPr>
          </a:p>
          <a:p>
            <a:endParaRPr lang="sv-SE" dirty="0"/>
          </a:p>
        </p:txBody>
      </p:sp>
      <p:sp>
        <p:nvSpPr>
          <p:cNvPr id="5" name="Platshållare för datum 4">
            <a:extLst>
              <a:ext uri="{FF2B5EF4-FFF2-40B4-BE49-F238E27FC236}">
                <a16:creationId xmlns:a16="http://schemas.microsoft.com/office/drawing/2014/main" id="{24EF770A-C126-5E01-253C-770FB8C676EA}"/>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9597EB62-B0DA-F968-03B5-BB49B2C6B0E6}"/>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D3214B1-B012-BC2A-FE79-43D187989DF6}"/>
              </a:ext>
            </a:extLst>
          </p:cNvPr>
          <p:cNvSpPr>
            <a:spLocks noGrp="1"/>
          </p:cNvSpPr>
          <p:nvPr>
            <p:ph type="sldNum" sz="quarter" idx="12"/>
          </p:nvPr>
        </p:nvSpPr>
        <p:spPr/>
        <p:txBody>
          <a:bodyPr/>
          <a:lstStyle/>
          <a:p>
            <a:fld id="{2D537135-7AD0-406F-8FAB-3FBC050A0667}" type="slidenum">
              <a:rPr lang="sv-SE" smtClean="0"/>
              <a:t>17</a:t>
            </a:fld>
            <a:endParaRPr lang="sv-SE"/>
          </a:p>
        </p:txBody>
      </p:sp>
      <p:pic>
        <p:nvPicPr>
          <p:cNvPr id="11" name="Platshållare för innehåll 10" descr="Bilden visar ett linjediagram. Resultaten beskrivs i avsnittet &quot;kommentar&quot;">
            <a:extLst>
              <a:ext uri="{FF2B5EF4-FFF2-40B4-BE49-F238E27FC236}">
                <a16:creationId xmlns:a16="http://schemas.microsoft.com/office/drawing/2014/main" id="{75A2AC5F-D1B1-0091-1801-BC91AA6E0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23950" y="1964115"/>
            <a:ext cx="5181600" cy="4074358"/>
          </a:xfrm>
          <a:prstGeom prst="rect">
            <a:avLst/>
          </a:prstGeom>
          <a:noFill/>
          <a:ln>
            <a:noFill/>
          </a:ln>
        </p:spPr>
      </p:pic>
    </p:spTree>
    <p:extLst>
      <p:ext uri="{BB962C8B-B14F-4D97-AF65-F5344CB8AC3E}">
        <p14:creationId xmlns:p14="http://schemas.microsoft.com/office/powerpoint/2010/main" val="420407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D8C72-BB85-36F6-AEA4-6C1E4B1993AF}"/>
              </a:ext>
            </a:extLst>
          </p:cNvPr>
          <p:cNvSpPr>
            <a:spLocks noGrp="1"/>
          </p:cNvSpPr>
          <p:nvPr>
            <p:ph type="title"/>
          </p:nvPr>
        </p:nvSpPr>
        <p:spPr/>
        <p:txBody>
          <a:bodyPr>
            <a:normAutofit/>
          </a:bodyPr>
          <a:lstStyle/>
          <a:p>
            <a:r>
              <a:rPr lang="sv-SE" sz="2800" dirty="0"/>
              <a:t>Fem års uppföljning av fyllningar utförda 2018 bland 20-39-åringar, efter organisation</a:t>
            </a:r>
            <a:br>
              <a:rPr lang="sv-SE" dirty="0"/>
            </a:br>
            <a:r>
              <a:rPr lang="sv-SE" sz="2000" dirty="0"/>
              <a:t>RAPPORT 16B</a:t>
            </a:r>
          </a:p>
        </p:txBody>
      </p:sp>
      <p:sp>
        <p:nvSpPr>
          <p:cNvPr id="4" name="Platshållare för datum 3">
            <a:extLst>
              <a:ext uri="{FF2B5EF4-FFF2-40B4-BE49-F238E27FC236}">
                <a16:creationId xmlns:a16="http://schemas.microsoft.com/office/drawing/2014/main" id="{5365F5E8-DB8E-C6D1-2445-8536209024C6}"/>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9436CDF4-748A-8C65-4972-2CEB0EFC6704}"/>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B887CEAE-8C75-C30C-0005-79296EE4BB15}"/>
              </a:ext>
            </a:extLst>
          </p:cNvPr>
          <p:cNvSpPr>
            <a:spLocks noGrp="1"/>
          </p:cNvSpPr>
          <p:nvPr>
            <p:ph type="sldNum" sz="quarter" idx="12"/>
          </p:nvPr>
        </p:nvSpPr>
        <p:spPr/>
        <p:txBody>
          <a:bodyPr/>
          <a:lstStyle/>
          <a:p>
            <a:fld id="{2D537135-7AD0-406F-8FAB-3FBC050A0667}" type="slidenum">
              <a:rPr lang="sv-SE" smtClean="0"/>
              <a:t>18</a:t>
            </a:fld>
            <a:endParaRPr lang="sv-SE"/>
          </a:p>
        </p:txBody>
      </p:sp>
      <p:pic>
        <p:nvPicPr>
          <p:cNvPr id="9" name="Platshållare för innehåll 8">
            <a:extLst>
              <a:ext uri="{FF2B5EF4-FFF2-40B4-BE49-F238E27FC236}">
                <a16:creationId xmlns:a16="http://schemas.microsoft.com/office/drawing/2014/main" id="{CA857D8B-F103-7667-81FF-B2C2C9444A5E}"/>
              </a:ext>
            </a:extLst>
          </p:cNvPr>
          <p:cNvPicPr>
            <a:picLocks noGrp="1" noChangeAspect="1"/>
          </p:cNvPicPr>
          <p:nvPr>
            <p:ph idx="1"/>
          </p:nvPr>
        </p:nvPicPr>
        <p:blipFill>
          <a:blip r:embed="rId2"/>
          <a:stretch>
            <a:fillRect/>
          </a:stretch>
        </p:blipFill>
        <p:spPr>
          <a:xfrm>
            <a:off x="1762370" y="1825625"/>
            <a:ext cx="8933959" cy="4351338"/>
          </a:xfrm>
          <a:prstGeom prst="rect">
            <a:avLst/>
          </a:prstGeom>
        </p:spPr>
      </p:pic>
    </p:spTree>
    <p:extLst>
      <p:ext uri="{BB962C8B-B14F-4D97-AF65-F5344CB8AC3E}">
        <p14:creationId xmlns:p14="http://schemas.microsoft.com/office/powerpoint/2010/main" val="324082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9183-BCEC-703E-E3AC-A15239F06D4B}"/>
              </a:ext>
            </a:extLst>
          </p:cNvPr>
          <p:cNvSpPr>
            <a:spLocks noGrp="1"/>
          </p:cNvSpPr>
          <p:nvPr>
            <p:ph type="title"/>
          </p:nvPr>
        </p:nvSpPr>
        <p:spPr/>
        <p:txBody>
          <a:bodyPr/>
          <a:lstStyle/>
          <a:p>
            <a:r>
              <a:rPr kumimoji="0" lang="sv-SE" sz="2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Fem års uppföljning av fyllningar utförda 2018 bland 60-79-åringar, efter organisation</a:t>
            </a:r>
            <a:br>
              <a:rPr kumimoji="0" lang="sv-SE" sz="4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br>
            <a:r>
              <a:rPr kumimoji="0" lang="sv-SE" sz="20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16C</a:t>
            </a:r>
            <a:endParaRPr lang="sv-SE" dirty="0"/>
          </a:p>
        </p:txBody>
      </p:sp>
      <p:sp>
        <p:nvSpPr>
          <p:cNvPr id="4" name="Platshållare för datum 3">
            <a:extLst>
              <a:ext uri="{FF2B5EF4-FFF2-40B4-BE49-F238E27FC236}">
                <a16:creationId xmlns:a16="http://schemas.microsoft.com/office/drawing/2014/main" id="{9C8C2213-601A-FBB5-6079-DDD754072A46}"/>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26935AE3-711D-A8C4-1411-1EC0A23C89E7}"/>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06F2CE30-F1A4-FE1C-B9DF-B04B02FD8508}"/>
              </a:ext>
            </a:extLst>
          </p:cNvPr>
          <p:cNvSpPr>
            <a:spLocks noGrp="1"/>
          </p:cNvSpPr>
          <p:nvPr>
            <p:ph type="sldNum" sz="quarter" idx="12"/>
          </p:nvPr>
        </p:nvSpPr>
        <p:spPr/>
        <p:txBody>
          <a:bodyPr/>
          <a:lstStyle/>
          <a:p>
            <a:fld id="{2D537135-7AD0-406F-8FAB-3FBC050A0667}" type="slidenum">
              <a:rPr lang="sv-SE" smtClean="0"/>
              <a:t>19</a:t>
            </a:fld>
            <a:endParaRPr lang="sv-SE"/>
          </a:p>
        </p:txBody>
      </p:sp>
      <p:pic>
        <p:nvPicPr>
          <p:cNvPr id="9" name="Platshållare för innehåll 8">
            <a:extLst>
              <a:ext uri="{FF2B5EF4-FFF2-40B4-BE49-F238E27FC236}">
                <a16:creationId xmlns:a16="http://schemas.microsoft.com/office/drawing/2014/main" id="{CE6D4E7F-7C10-C7A7-1781-4BB45D31AF19}"/>
              </a:ext>
            </a:extLst>
          </p:cNvPr>
          <p:cNvPicPr>
            <a:picLocks noGrp="1" noChangeAspect="1"/>
          </p:cNvPicPr>
          <p:nvPr>
            <p:ph idx="1"/>
          </p:nvPr>
        </p:nvPicPr>
        <p:blipFill>
          <a:blip r:embed="rId2"/>
          <a:stretch>
            <a:fillRect/>
          </a:stretch>
        </p:blipFill>
        <p:spPr>
          <a:xfrm>
            <a:off x="1669386" y="1825625"/>
            <a:ext cx="9119927" cy="4351338"/>
          </a:xfrm>
          <a:prstGeom prst="rect">
            <a:avLst/>
          </a:prstGeom>
        </p:spPr>
      </p:pic>
    </p:spTree>
    <p:extLst>
      <p:ext uri="{BB962C8B-B14F-4D97-AF65-F5344CB8AC3E}">
        <p14:creationId xmlns:p14="http://schemas.microsoft.com/office/powerpoint/2010/main" val="123007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primära tänder </a:t>
            </a:r>
            <a:r>
              <a:rPr lang="sv-SE" sz="2800"/>
              <a:t>efter åldersgrupp </a:t>
            </a:r>
            <a:r>
              <a:rPr lang="sv-SE" sz="2800" dirty="0"/>
              <a:t>(3-11 år)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10A</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latin typeface="Nirmala UI" panose="020B0502040204020203" pitchFamily="34" charset="0"/>
                <a:ea typeface="Nirmala UI" panose="020B0502040204020203" pitchFamily="34" charset="0"/>
                <a:cs typeface="Times New Roman" panose="02020603050405020304" pitchFamily="18" charset="0"/>
              </a:rPr>
              <a:t>TEKNISK BESKRIVNING (RAPPORT 9A och B)</a:t>
            </a:r>
            <a:endParaRPr lang="sv-SE" sz="1600" dirty="0">
              <a:effectLst/>
              <a:latin typeface="Nirmala UI" panose="020B0502040204020203" pitchFamily="34" charset="0"/>
              <a:ea typeface="Nirmala UI" panose="020B0502040204020203" pitchFamily="34" charset="0"/>
              <a:cs typeface="Times New Roman" panose="02020603050405020304" pitchFamily="18" charset="0"/>
            </a:endParaRP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DELTAGANDE ORGANISATIONER: 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TIDSPERIODER: 2014 till 2023</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PATIENTER: Unika patienter 3-11 år med uppgift om status aktuellt år eller närmast föregående år</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 = 892 501 (2023) </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SKaPa</a:t>
            </a:r>
            <a:endParaRPr lang="sv-SE" sz="1200" dirty="0">
              <a:effectLst/>
              <a:latin typeface="Nirmala UI" panose="020B0502040204020203" pitchFamily="34" charset="0"/>
              <a:ea typeface="Nirmala UI" panose="020B0502040204020203" pitchFamily="34" charset="0"/>
              <a:cs typeface="Times New Roman" panose="02020603050405020304" pitchFamily="18" charset="0"/>
            </a:endParaRPr>
          </a:p>
          <a:p>
            <a:r>
              <a:rPr lang="sv-SE" sz="1200" dirty="0">
                <a:latin typeface="Nirmala UI" panose="020B0502040204020203" pitchFamily="34" charset="0"/>
                <a:ea typeface="Nirmala UI" panose="020B0502040204020203" pitchFamily="34" charset="0"/>
                <a:cs typeface="Times New Roman" panose="02020603050405020304" pitchFamily="18" charset="0"/>
              </a:rPr>
              <a:t>BERÄKNING:</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Täljare: Totalt antal karierade och fyllda primära tänder (</a:t>
            </a:r>
            <a:r>
              <a:rPr lang="sv-SE" sz="1200" dirty="0" err="1">
                <a:effectLst/>
                <a:latin typeface="Nirmala UI" panose="020B0502040204020203" pitchFamily="34" charset="0"/>
                <a:ea typeface="Nirmala UI" panose="020B0502040204020203" pitchFamily="34" charset="0"/>
                <a:cs typeface="Times New Roman" panose="02020603050405020304" pitchFamily="18" charset="0"/>
              </a:rPr>
              <a:t>dft</a:t>
            </a:r>
            <a:r>
              <a:rPr lang="sv-SE" sz="1200" dirty="0">
                <a:effectLst/>
                <a:latin typeface="Nirmala UI" panose="020B0502040204020203" pitchFamily="34" charset="0"/>
                <a:ea typeface="Nirmala UI" panose="020B0502040204020203" pitchFamily="34" charset="0"/>
                <a:cs typeface="Times New Roman" panose="02020603050405020304" pitchFamily="18" charset="0"/>
              </a:rPr>
              <a:t>) beräknas för varje ålder </a:t>
            </a:r>
          </a:p>
          <a:p>
            <a:r>
              <a:rPr lang="sv-SE" sz="1200" dirty="0">
                <a:effectLst/>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2</a:t>
            </a:fld>
            <a:endParaRPr lang="sv-SE"/>
          </a:p>
        </p:txBody>
      </p:sp>
      <p:pic>
        <p:nvPicPr>
          <p:cNvPr id="10" name="Platshållare för innehåll 9">
            <a:extLst>
              <a:ext uri="{FF2B5EF4-FFF2-40B4-BE49-F238E27FC236}">
                <a16:creationId xmlns:a16="http://schemas.microsoft.com/office/drawing/2014/main" id="{C72A9DCE-C42C-A5A0-D51F-AD7C8245C6F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76051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93310F-F964-3AE0-20C6-56E531C2B103}"/>
              </a:ext>
            </a:extLst>
          </p:cNvPr>
          <p:cNvSpPr>
            <a:spLocks noGrp="1"/>
          </p:cNvSpPr>
          <p:nvPr>
            <p:ph type="title"/>
          </p:nvPr>
        </p:nvSpPr>
        <p:spPr/>
        <p:txBody>
          <a:bodyPr/>
          <a:lstStyle/>
          <a:p>
            <a:r>
              <a:rPr lang="sv-SE" sz="2800" dirty="0"/>
              <a:t>Medianöverlevnad för rotfyllningar</a:t>
            </a:r>
            <a:br>
              <a:rPr lang="sv-SE" dirty="0"/>
            </a:br>
            <a:r>
              <a:rPr lang="sv-SE" sz="1800" dirty="0"/>
              <a:t>RAPPORT 17A</a:t>
            </a:r>
            <a:endParaRPr lang="sv-SE" dirty="0"/>
          </a:p>
        </p:txBody>
      </p:sp>
      <p:sp>
        <p:nvSpPr>
          <p:cNvPr id="4" name="Platshållare för innehåll 3">
            <a:extLst>
              <a:ext uri="{FF2B5EF4-FFF2-40B4-BE49-F238E27FC236}">
                <a16:creationId xmlns:a16="http://schemas.microsoft.com/office/drawing/2014/main" id="{7D797190-1617-7C72-7E0C-906E92280694}"/>
              </a:ext>
            </a:extLst>
          </p:cNvPr>
          <p:cNvSpPr>
            <a:spLocks noGrp="1"/>
          </p:cNvSpPr>
          <p:nvPr>
            <p:ph sz="half" idx="2"/>
          </p:nvPr>
        </p:nvSpPr>
        <p:spPr/>
        <p:txBody>
          <a:bodyPr>
            <a:normAutofit/>
          </a:bodyPr>
          <a:lstStyle/>
          <a:p>
            <a:r>
              <a:rPr lang="sv-SE" sz="1600" dirty="0"/>
              <a:t>TEKNISK BESKRIVNING</a:t>
            </a:r>
          </a:p>
          <a:p>
            <a:r>
              <a:rPr lang="sv-SE" sz="1200" dirty="0"/>
              <a:t>PATIENTER: Samtliga patienter 20 år och äldre som fått minst en rotfyllning , visdomständer är exkluderade under 2010, och vilken/vilka kunnat följas upp under tidperioden.</a:t>
            </a:r>
          </a:p>
          <a:p>
            <a:r>
              <a:rPr lang="sv-SE" sz="1200" dirty="0"/>
              <a:t>BEHANDLINGSÅTGÄRDER</a:t>
            </a:r>
          </a:p>
          <a:p>
            <a:r>
              <a:rPr lang="sv-SE" sz="1200" dirty="0"/>
              <a:t>Antal rotfyllningar9 gjorda 2010 som kunnat följas upp: </a:t>
            </a:r>
          </a:p>
          <a:p>
            <a:r>
              <a:rPr lang="sv-SE" sz="1200" dirty="0"/>
              <a:t>n= 54 126 rotfyllningar</a:t>
            </a:r>
          </a:p>
          <a:p>
            <a:r>
              <a:rPr lang="sv-SE" sz="1200" dirty="0"/>
              <a:t>Antal rotfyllningar9 vars status är okänt och ingår ej i analysen</a:t>
            </a:r>
          </a:p>
          <a:p>
            <a:r>
              <a:rPr lang="sv-SE" sz="1200" dirty="0"/>
              <a:t>n = 5 727.</a:t>
            </a:r>
          </a:p>
          <a:p>
            <a:r>
              <a:rPr lang="sv-SE" sz="1200" dirty="0"/>
              <a:t>Antal i riskzonen utgörs av intakta fyllningar vid respektive tid.</a:t>
            </a:r>
          </a:p>
          <a:p>
            <a:r>
              <a:rPr lang="sv-SE" sz="1200" dirty="0">
                <a:highlight>
                  <a:srgbClr val="FFFF00"/>
                </a:highlight>
              </a:rPr>
              <a:t>BERÄKNING:</a:t>
            </a:r>
          </a:p>
        </p:txBody>
      </p:sp>
      <p:sp>
        <p:nvSpPr>
          <p:cNvPr id="5" name="Platshållare för datum 4">
            <a:extLst>
              <a:ext uri="{FF2B5EF4-FFF2-40B4-BE49-F238E27FC236}">
                <a16:creationId xmlns:a16="http://schemas.microsoft.com/office/drawing/2014/main" id="{A9BC7F4D-F3C2-B009-71D1-869BD8117415}"/>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C4339E23-FB3F-B83F-56FE-7396E8CD421E}"/>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F69C533E-B377-B6D2-A605-151F9C05AF40}"/>
              </a:ext>
            </a:extLst>
          </p:cNvPr>
          <p:cNvSpPr>
            <a:spLocks noGrp="1"/>
          </p:cNvSpPr>
          <p:nvPr>
            <p:ph type="sldNum" sz="quarter" idx="12"/>
          </p:nvPr>
        </p:nvSpPr>
        <p:spPr/>
        <p:txBody>
          <a:bodyPr/>
          <a:lstStyle/>
          <a:p>
            <a:fld id="{2D537135-7AD0-406F-8FAB-3FBC050A0667}" type="slidenum">
              <a:rPr lang="sv-SE" smtClean="0"/>
              <a:t>20</a:t>
            </a:fld>
            <a:endParaRPr lang="sv-SE"/>
          </a:p>
        </p:txBody>
      </p:sp>
      <p:pic>
        <p:nvPicPr>
          <p:cNvPr id="10" name="Platshållare för innehåll 9" descr="Bilden visar ett linjediagram. Resultaten beskrivs i avsnittet &quot;kommentar&quot;">
            <a:extLst>
              <a:ext uri="{FF2B5EF4-FFF2-40B4-BE49-F238E27FC236}">
                <a16:creationId xmlns:a16="http://schemas.microsoft.com/office/drawing/2014/main" id="{D32A4CEE-9117-E3CD-36A8-0EB1480E5E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23950" y="1934058"/>
            <a:ext cx="5181600" cy="4134471"/>
          </a:xfrm>
          <a:prstGeom prst="rect">
            <a:avLst/>
          </a:prstGeom>
          <a:noFill/>
          <a:ln>
            <a:noFill/>
          </a:ln>
        </p:spPr>
      </p:pic>
    </p:spTree>
    <p:extLst>
      <p:ext uri="{BB962C8B-B14F-4D97-AF65-F5344CB8AC3E}">
        <p14:creationId xmlns:p14="http://schemas.microsoft.com/office/powerpoint/2010/main" val="301436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B6581-7859-A0AD-D65D-6E63E3857FFE}"/>
              </a:ext>
            </a:extLst>
          </p:cNvPr>
          <p:cNvSpPr>
            <a:spLocks noGrp="1"/>
          </p:cNvSpPr>
          <p:nvPr>
            <p:ph type="title"/>
          </p:nvPr>
        </p:nvSpPr>
        <p:spPr/>
        <p:txBody>
          <a:bodyPr>
            <a:normAutofit fontScale="90000"/>
          </a:bodyPr>
          <a:lstStyle/>
          <a:p>
            <a:r>
              <a:rPr lang="sv-SE" dirty="0"/>
              <a:t>Fem års uppföljning av rotfyllningar utförda 2018</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17B</a:t>
            </a:r>
            <a:endParaRPr lang="sv-SE" dirty="0"/>
          </a:p>
        </p:txBody>
      </p:sp>
      <p:sp>
        <p:nvSpPr>
          <p:cNvPr id="4" name="Platshållare för datum 3">
            <a:extLst>
              <a:ext uri="{FF2B5EF4-FFF2-40B4-BE49-F238E27FC236}">
                <a16:creationId xmlns:a16="http://schemas.microsoft.com/office/drawing/2014/main" id="{22C4FAC7-2640-C8FD-CA42-F0B460D1A518}"/>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BC212C97-9C8A-7C15-36CD-89B3C5E9CED7}"/>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F2D480BB-E3AC-6D96-6E13-B295FD558E54}"/>
              </a:ext>
            </a:extLst>
          </p:cNvPr>
          <p:cNvSpPr>
            <a:spLocks noGrp="1"/>
          </p:cNvSpPr>
          <p:nvPr>
            <p:ph type="sldNum" sz="quarter" idx="12"/>
          </p:nvPr>
        </p:nvSpPr>
        <p:spPr/>
        <p:txBody>
          <a:bodyPr/>
          <a:lstStyle/>
          <a:p>
            <a:fld id="{2D537135-7AD0-406F-8FAB-3FBC050A0667}" type="slidenum">
              <a:rPr lang="sv-SE" smtClean="0"/>
              <a:t>21</a:t>
            </a:fld>
            <a:endParaRPr lang="sv-SE"/>
          </a:p>
        </p:txBody>
      </p:sp>
      <p:pic>
        <p:nvPicPr>
          <p:cNvPr id="9" name="Platshållare för innehåll 8">
            <a:extLst>
              <a:ext uri="{FF2B5EF4-FFF2-40B4-BE49-F238E27FC236}">
                <a16:creationId xmlns:a16="http://schemas.microsoft.com/office/drawing/2014/main" id="{6EC05570-4689-7627-B920-45A534EC5831}"/>
              </a:ext>
            </a:extLst>
          </p:cNvPr>
          <p:cNvPicPr>
            <a:picLocks noGrp="1" noChangeAspect="1"/>
          </p:cNvPicPr>
          <p:nvPr>
            <p:ph idx="1"/>
          </p:nvPr>
        </p:nvPicPr>
        <p:blipFill>
          <a:blip r:embed="rId2"/>
          <a:stretch>
            <a:fillRect/>
          </a:stretch>
        </p:blipFill>
        <p:spPr>
          <a:xfrm>
            <a:off x="1667119" y="1825625"/>
            <a:ext cx="9124461" cy="4351338"/>
          </a:xfrm>
          <a:prstGeom prst="rect">
            <a:avLst/>
          </a:prstGeom>
        </p:spPr>
      </p:pic>
    </p:spTree>
    <p:extLst>
      <p:ext uri="{BB962C8B-B14F-4D97-AF65-F5344CB8AC3E}">
        <p14:creationId xmlns:p14="http://schemas.microsoft.com/office/powerpoint/2010/main" val="248553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1448E-C1A5-A7DA-AA68-2A92669C8F81}"/>
              </a:ext>
            </a:extLst>
          </p:cNvPr>
          <p:cNvSpPr>
            <a:spLocks noGrp="1"/>
          </p:cNvSpPr>
          <p:nvPr>
            <p:ph type="title"/>
          </p:nvPr>
        </p:nvSpPr>
        <p:spPr/>
        <p:txBody>
          <a:bodyPr/>
          <a:lstStyle/>
          <a:p>
            <a:r>
              <a:rPr lang="sv-SE" sz="2800" dirty="0"/>
              <a:t>Medianöverlevnad för kronor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18A</a:t>
            </a:r>
            <a:endParaRPr lang="sv-SE" dirty="0"/>
          </a:p>
        </p:txBody>
      </p:sp>
      <p:sp>
        <p:nvSpPr>
          <p:cNvPr id="4" name="Platshållare för innehåll 3">
            <a:extLst>
              <a:ext uri="{FF2B5EF4-FFF2-40B4-BE49-F238E27FC236}">
                <a16:creationId xmlns:a16="http://schemas.microsoft.com/office/drawing/2014/main" id="{0EEB2EA2-8A71-2C5A-E939-1D7A7A3EAE03}"/>
              </a:ext>
            </a:extLst>
          </p:cNvPr>
          <p:cNvSpPr>
            <a:spLocks noGrp="1"/>
          </p:cNvSpPr>
          <p:nvPr>
            <p:ph sz="half" idx="2"/>
          </p:nvPr>
        </p:nvSpPr>
        <p:spPr/>
        <p:txBody>
          <a:bodyPr>
            <a:normAutofit/>
          </a:bodyPr>
          <a:lstStyle/>
          <a:p>
            <a:r>
              <a:rPr lang="sv-SE" sz="1700" dirty="0"/>
              <a:t>TEKNISK BESKRIVNING</a:t>
            </a:r>
          </a:p>
          <a:p>
            <a:r>
              <a:rPr lang="sv-SE" sz="1200" dirty="0"/>
              <a:t>PATIENTER: Samtliga patienter 20 år och äldre som fått minst en krona  utförd under 2010, och vilken/vilka kunnat följas upp under tidperioden. </a:t>
            </a:r>
          </a:p>
          <a:p>
            <a:r>
              <a:rPr lang="sv-SE" sz="1200" dirty="0"/>
              <a:t>BEHANDLINGSÅTGÄRDER:</a:t>
            </a:r>
          </a:p>
          <a:p>
            <a:r>
              <a:rPr lang="sv-SE" sz="1200" dirty="0"/>
              <a:t>Antal kronor10 gjorda 2010 som kunnat följas upp:  </a:t>
            </a:r>
          </a:p>
          <a:p>
            <a:r>
              <a:rPr lang="sv-SE" sz="1200" dirty="0"/>
              <a:t>n= 74 749 </a:t>
            </a:r>
          </a:p>
          <a:p>
            <a:r>
              <a:rPr lang="sv-SE" sz="1200" dirty="0"/>
              <a:t>Antalet kronor10 utförda 2010 vars status är okänt och ingår ej i analysen</a:t>
            </a:r>
          </a:p>
          <a:p>
            <a:r>
              <a:rPr lang="sv-SE" sz="1200" dirty="0"/>
              <a:t>n = 5 661.</a:t>
            </a:r>
          </a:p>
          <a:p>
            <a:r>
              <a:rPr lang="sv-SE" sz="1200" dirty="0"/>
              <a:t>Antal i riskzonen utgörs av intakta kronor vid respektive tid. </a:t>
            </a:r>
          </a:p>
          <a:p>
            <a:r>
              <a:rPr lang="sv-SE" sz="1200" dirty="0">
                <a:highlight>
                  <a:srgbClr val="FFFF00"/>
                </a:highlight>
              </a:rPr>
              <a:t>BERÄKNING:</a:t>
            </a:r>
          </a:p>
        </p:txBody>
      </p:sp>
      <p:sp>
        <p:nvSpPr>
          <p:cNvPr id="5" name="Platshållare för datum 4">
            <a:extLst>
              <a:ext uri="{FF2B5EF4-FFF2-40B4-BE49-F238E27FC236}">
                <a16:creationId xmlns:a16="http://schemas.microsoft.com/office/drawing/2014/main" id="{2687A815-6A8E-6EA0-864D-CA66CD293352}"/>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321685C8-7967-6D06-E5A6-41D19686128A}"/>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17435184-B6FD-EEB3-4DF5-2C938CC98B81}"/>
              </a:ext>
            </a:extLst>
          </p:cNvPr>
          <p:cNvSpPr>
            <a:spLocks noGrp="1"/>
          </p:cNvSpPr>
          <p:nvPr>
            <p:ph type="sldNum" sz="quarter" idx="12"/>
          </p:nvPr>
        </p:nvSpPr>
        <p:spPr/>
        <p:txBody>
          <a:bodyPr/>
          <a:lstStyle/>
          <a:p>
            <a:fld id="{2D537135-7AD0-406F-8FAB-3FBC050A0667}" type="slidenum">
              <a:rPr lang="sv-SE" smtClean="0"/>
              <a:t>22</a:t>
            </a:fld>
            <a:endParaRPr lang="sv-SE"/>
          </a:p>
        </p:txBody>
      </p:sp>
      <p:pic>
        <p:nvPicPr>
          <p:cNvPr id="10" name="Platshållare för innehåll 9" descr="Bilden visar ett linjediagram. Resultaten beskrivs i avsnittet &quot;kommentar&quot;">
            <a:extLst>
              <a:ext uri="{FF2B5EF4-FFF2-40B4-BE49-F238E27FC236}">
                <a16:creationId xmlns:a16="http://schemas.microsoft.com/office/drawing/2014/main" id="{B0AD91CB-B07C-A957-AAC1-BB5993276E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3950" y="1936950"/>
            <a:ext cx="5181600" cy="4128688"/>
          </a:xfrm>
          <a:prstGeom prst="rect">
            <a:avLst/>
          </a:prstGeom>
        </p:spPr>
      </p:pic>
    </p:spTree>
    <p:extLst>
      <p:ext uri="{BB962C8B-B14F-4D97-AF65-F5344CB8AC3E}">
        <p14:creationId xmlns:p14="http://schemas.microsoft.com/office/powerpoint/2010/main" val="145932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D36673-F804-44F5-4E31-AB8FEF3F74AC}"/>
              </a:ext>
            </a:extLst>
          </p:cNvPr>
          <p:cNvSpPr>
            <a:spLocks noGrp="1"/>
          </p:cNvSpPr>
          <p:nvPr>
            <p:ph type="title"/>
          </p:nvPr>
        </p:nvSpPr>
        <p:spPr/>
        <p:txBody>
          <a:bodyPr>
            <a:normAutofit/>
          </a:bodyPr>
          <a:lstStyle/>
          <a:p>
            <a:r>
              <a:rPr lang="sv-SE" sz="2800" dirty="0"/>
              <a:t>Fem års uppföljning av kronor utförda 2018</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18B</a:t>
            </a:r>
            <a:endParaRPr lang="sv-SE" dirty="0"/>
          </a:p>
        </p:txBody>
      </p:sp>
      <p:sp>
        <p:nvSpPr>
          <p:cNvPr id="4" name="Platshållare för datum 3">
            <a:extLst>
              <a:ext uri="{FF2B5EF4-FFF2-40B4-BE49-F238E27FC236}">
                <a16:creationId xmlns:a16="http://schemas.microsoft.com/office/drawing/2014/main" id="{76CD1071-141F-755B-17C6-EBE40A52F467}"/>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3BE8DCC5-5455-2330-D6C2-9E1E1906A0EA}"/>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D6E5D789-525D-06A4-AE27-AA8D7DABD271}"/>
              </a:ext>
            </a:extLst>
          </p:cNvPr>
          <p:cNvSpPr>
            <a:spLocks noGrp="1"/>
          </p:cNvSpPr>
          <p:nvPr>
            <p:ph type="sldNum" sz="quarter" idx="12"/>
          </p:nvPr>
        </p:nvSpPr>
        <p:spPr/>
        <p:txBody>
          <a:bodyPr/>
          <a:lstStyle/>
          <a:p>
            <a:fld id="{2D537135-7AD0-406F-8FAB-3FBC050A0667}" type="slidenum">
              <a:rPr lang="sv-SE" smtClean="0"/>
              <a:t>23</a:t>
            </a:fld>
            <a:endParaRPr lang="sv-SE"/>
          </a:p>
        </p:txBody>
      </p:sp>
      <p:pic>
        <p:nvPicPr>
          <p:cNvPr id="9" name="Platshållare för innehåll 8">
            <a:extLst>
              <a:ext uri="{FF2B5EF4-FFF2-40B4-BE49-F238E27FC236}">
                <a16:creationId xmlns:a16="http://schemas.microsoft.com/office/drawing/2014/main" id="{8190DA44-53C9-3FFA-1023-5919843BACB0}"/>
              </a:ext>
            </a:extLst>
          </p:cNvPr>
          <p:cNvPicPr>
            <a:picLocks noGrp="1" noChangeAspect="1"/>
          </p:cNvPicPr>
          <p:nvPr>
            <p:ph idx="1"/>
          </p:nvPr>
        </p:nvPicPr>
        <p:blipFill>
          <a:blip r:embed="rId2"/>
          <a:stretch>
            <a:fillRect/>
          </a:stretch>
        </p:blipFill>
        <p:spPr>
          <a:xfrm>
            <a:off x="1442878" y="1825625"/>
            <a:ext cx="9572943" cy="4351338"/>
          </a:xfrm>
          <a:prstGeom prst="rect">
            <a:avLst/>
          </a:prstGeom>
        </p:spPr>
      </p:pic>
    </p:spTree>
    <p:extLst>
      <p:ext uri="{BB962C8B-B14F-4D97-AF65-F5344CB8AC3E}">
        <p14:creationId xmlns:p14="http://schemas.microsoft.com/office/powerpoint/2010/main" val="89803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6A5A08-EEC4-E686-16E6-B82EAFF31275}"/>
              </a:ext>
            </a:extLst>
          </p:cNvPr>
          <p:cNvSpPr>
            <a:spLocks noGrp="1"/>
          </p:cNvSpPr>
          <p:nvPr>
            <p:ph type="title"/>
          </p:nvPr>
        </p:nvSpPr>
        <p:spPr/>
        <p:txBody>
          <a:bodyPr>
            <a:normAutofit/>
          </a:bodyPr>
          <a:lstStyle/>
          <a:p>
            <a:r>
              <a:rPr lang="sv-SE" sz="2800" dirty="0"/>
              <a:t>Karierade och fyllda primära tänder, 2013 och 2023, efter åldersgrupp (3-9 år) och organisation</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10B</a:t>
            </a:r>
            <a:endParaRPr lang="sv-SE" dirty="0"/>
          </a:p>
        </p:txBody>
      </p:sp>
      <p:sp>
        <p:nvSpPr>
          <p:cNvPr id="4" name="Platshållare för datum 3">
            <a:extLst>
              <a:ext uri="{FF2B5EF4-FFF2-40B4-BE49-F238E27FC236}">
                <a16:creationId xmlns:a16="http://schemas.microsoft.com/office/drawing/2014/main" id="{08CA6D54-E631-CF0D-76E8-2B6E6C252307}"/>
              </a:ext>
            </a:extLst>
          </p:cNvPr>
          <p:cNvSpPr>
            <a:spLocks noGrp="1"/>
          </p:cNvSpPr>
          <p:nvPr>
            <p:ph type="dt" sz="half" idx="10"/>
          </p:nvPr>
        </p:nvSpPr>
        <p:spPr/>
        <p:txBody>
          <a:bodyPr/>
          <a:lstStyle/>
          <a:p>
            <a:r>
              <a:rPr lang="sv-SE"/>
              <a:t>2024-07-03</a:t>
            </a:r>
          </a:p>
        </p:txBody>
      </p:sp>
      <p:sp>
        <p:nvSpPr>
          <p:cNvPr id="5" name="Platshållare för sidfot 4">
            <a:extLst>
              <a:ext uri="{FF2B5EF4-FFF2-40B4-BE49-F238E27FC236}">
                <a16:creationId xmlns:a16="http://schemas.microsoft.com/office/drawing/2014/main" id="{F7A629B6-2851-A268-15BC-A5B5E09A353D}"/>
              </a:ext>
            </a:extLst>
          </p:cNvPr>
          <p:cNvSpPr>
            <a:spLocks noGrp="1"/>
          </p:cNvSpPr>
          <p:nvPr>
            <p:ph type="ftr" sz="quarter" idx="11"/>
          </p:nvPr>
        </p:nvSpPr>
        <p:spPr/>
        <p:txBody>
          <a:bodyPr/>
          <a:lstStyle/>
          <a:p>
            <a:r>
              <a:rPr lang="sv-SE"/>
              <a:t>ÅRSRAPPORT 2023</a:t>
            </a:r>
            <a:endParaRPr lang="sv-SE" dirty="0"/>
          </a:p>
        </p:txBody>
      </p:sp>
      <p:sp>
        <p:nvSpPr>
          <p:cNvPr id="6" name="Platshållare för bildnummer 5">
            <a:extLst>
              <a:ext uri="{FF2B5EF4-FFF2-40B4-BE49-F238E27FC236}">
                <a16:creationId xmlns:a16="http://schemas.microsoft.com/office/drawing/2014/main" id="{78821436-F099-EBAF-8F17-84E98594D748}"/>
              </a:ext>
            </a:extLst>
          </p:cNvPr>
          <p:cNvSpPr>
            <a:spLocks noGrp="1"/>
          </p:cNvSpPr>
          <p:nvPr>
            <p:ph type="sldNum" sz="quarter" idx="12"/>
          </p:nvPr>
        </p:nvSpPr>
        <p:spPr/>
        <p:txBody>
          <a:bodyPr/>
          <a:lstStyle/>
          <a:p>
            <a:fld id="{2D537135-7AD0-406F-8FAB-3FBC050A0667}" type="slidenum">
              <a:rPr lang="sv-SE" smtClean="0"/>
              <a:t>3</a:t>
            </a:fld>
            <a:endParaRPr lang="sv-SE"/>
          </a:p>
        </p:txBody>
      </p:sp>
      <p:pic>
        <p:nvPicPr>
          <p:cNvPr id="9" name="Platshållare för innehåll 8">
            <a:extLst>
              <a:ext uri="{FF2B5EF4-FFF2-40B4-BE49-F238E27FC236}">
                <a16:creationId xmlns:a16="http://schemas.microsoft.com/office/drawing/2014/main" id="{037D116E-DAC0-7DB9-11CC-5BFDE4E84406}"/>
              </a:ext>
            </a:extLst>
          </p:cNvPr>
          <p:cNvPicPr>
            <a:picLocks noGrp="1" noChangeAspect="1"/>
          </p:cNvPicPr>
          <p:nvPr>
            <p:ph idx="1"/>
          </p:nvPr>
        </p:nvPicPr>
        <p:blipFill>
          <a:blip r:embed="rId2"/>
          <a:stretch>
            <a:fillRect/>
          </a:stretch>
        </p:blipFill>
        <p:spPr>
          <a:xfrm>
            <a:off x="1399308" y="1825625"/>
            <a:ext cx="9660084" cy="4351338"/>
          </a:xfrm>
          <a:prstGeom prst="rect">
            <a:avLst/>
          </a:prstGeom>
        </p:spPr>
      </p:pic>
    </p:spTree>
    <p:extLst>
      <p:ext uri="{BB962C8B-B14F-4D97-AF65-F5344CB8AC3E}">
        <p14:creationId xmlns:p14="http://schemas.microsoft.com/office/powerpoint/2010/main" val="280967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primära tänder efter åldersgrupp (3-11 år), </a:t>
            </a:r>
            <a:r>
              <a:rPr lang="sv-SE" sz="2800" dirty="0" err="1"/>
              <a:t>SiC</a:t>
            </a:r>
            <a:r>
              <a:rPr lang="sv-SE" sz="2800" dirty="0"/>
              <a:t>- index</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10C</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3-11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297 569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dirty="0">
                <a:solidFill>
                  <a:prstClr val="black"/>
                </a:solidFill>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årsålder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4</a:t>
            </a:fld>
            <a:endParaRPr lang="sv-SE"/>
          </a:p>
        </p:txBody>
      </p:sp>
      <p:pic>
        <p:nvPicPr>
          <p:cNvPr id="10" name="Platshållare för innehåll 9">
            <a:extLst>
              <a:ext uri="{FF2B5EF4-FFF2-40B4-BE49-F238E27FC236}">
                <a16:creationId xmlns:a16="http://schemas.microsoft.com/office/drawing/2014/main" id="{6A305D10-1628-C8B5-8938-8D21BC570CF5}"/>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373028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 (12-19 år)</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10D</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a:t>
            </a:r>
            <a:r>
              <a:rPr lang="sv-SE" sz="1200" dirty="0"/>
              <a:t>765 568 </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(2023)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SKaPa</a:t>
            </a:r>
            <a:endPar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Täljare: Totalt antal karierade och fyllda tänder (DFT) beräknas för varje ålder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5</a:t>
            </a:fld>
            <a:endParaRPr lang="sv-SE"/>
          </a:p>
        </p:txBody>
      </p:sp>
      <p:pic>
        <p:nvPicPr>
          <p:cNvPr id="9" name="Platshållare för innehåll 8">
            <a:extLst>
              <a:ext uri="{FF2B5EF4-FFF2-40B4-BE49-F238E27FC236}">
                <a16:creationId xmlns:a16="http://schemas.microsoft.com/office/drawing/2014/main" id="{0A4262C8-DCF3-0396-8E11-052CA7CEA3D2}"/>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13760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Kariesfrekvens bland 12-åringar, 2013 respektive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10E</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r>
              <a:rPr lang="sv-SE" sz="1600" dirty="0"/>
              <a:t>TEKNISK BESKRIVNING</a:t>
            </a:r>
          </a:p>
          <a:p>
            <a:r>
              <a:rPr lang="sv-SE" sz="1200" dirty="0"/>
              <a:t>DELTAGANDE ORGANISATIONER: 23</a:t>
            </a:r>
          </a:p>
          <a:p>
            <a:r>
              <a:rPr lang="sv-SE" sz="1200" dirty="0"/>
              <a:t>TIDSPERIODER: 2012, 2022</a:t>
            </a:r>
          </a:p>
          <a:p>
            <a:r>
              <a:rPr lang="sv-SE" sz="1200" dirty="0"/>
              <a:t>PATIENTER: Alla 12-åringar med kariesstatus aktuella år eller närmast föregående år</a:t>
            </a:r>
          </a:p>
          <a:p>
            <a:r>
              <a:rPr lang="sv-SE" sz="1200" dirty="0"/>
              <a:t>n = 78 481 (2013)</a:t>
            </a:r>
          </a:p>
          <a:p>
            <a:r>
              <a:rPr lang="sv-SE" sz="1200" dirty="0"/>
              <a:t>n =  79 208 (2023)</a:t>
            </a:r>
          </a:p>
          <a:p>
            <a:r>
              <a:rPr lang="sv-SE" sz="1200" dirty="0"/>
              <a:t>BERÄKNING:</a:t>
            </a:r>
          </a:p>
          <a:p>
            <a:r>
              <a:rPr lang="sv-SE" sz="1200" dirty="0"/>
              <a:t>Karierade  och fyllda tänder (DFT) för 12-åringar redovisas  frekvensfördelad respektive år.</a:t>
            </a:r>
          </a:p>
          <a:p>
            <a:r>
              <a:rPr lang="sv-SE" sz="1200" dirty="0"/>
              <a:t>Täljare: antal individer med DFT= 0; DFT=1 osv </a:t>
            </a:r>
          </a:p>
          <a:p>
            <a:r>
              <a:rPr lang="sv-SE" sz="1200" dirty="0"/>
              <a:t>Nämnare: antal individer i respektive åldersgrupp </a:t>
            </a:r>
          </a:p>
          <a:p>
            <a:r>
              <a:rPr lang="sv-SE" dirty="0"/>
              <a:t> </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dirty="0"/>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6</a:t>
            </a:fld>
            <a:endParaRPr lang="sv-SE"/>
          </a:p>
        </p:txBody>
      </p:sp>
      <p:pic>
        <p:nvPicPr>
          <p:cNvPr id="9" name="Platshållare för innehåll 8">
            <a:extLst>
              <a:ext uri="{FF2B5EF4-FFF2-40B4-BE49-F238E27FC236}">
                <a16:creationId xmlns:a16="http://schemas.microsoft.com/office/drawing/2014/main" id="{D05999BD-9512-C6B9-77EA-5246620E3441}"/>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274572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Kariesfrekvens bland 19-åringar, 2013 respektive 2023</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10F</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normAutofit/>
          </a:bodyPr>
          <a:lstStyle/>
          <a:p>
            <a:r>
              <a:rPr lang="sv-SE" sz="1600" dirty="0"/>
              <a:t>TEKNISK BESKRIVNING</a:t>
            </a:r>
          </a:p>
          <a:p>
            <a:r>
              <a:rPr lang="sv-SE" sz="1200" dirty="0"/>
              <a:t>DELTAGANDE ORGANISATIONER: 23</a:t>
            </a:r>
          </a:p>
          <a:p>
            <a:r>
              <a:rPr lang="sv-SE" sz="1200" dirty="0"/>
              <a:t>TIDSPERIODER: 2013, 2023</a:t>
            </a:r>
          </a:p>
          <a:p>
            <a:r>
              <a:rPr lang="sv-SE" sz="1200" dirty="0"/>
              <a:t>PATIENTER: Alla 19 åringar med kariesstatus aktuella år eller närmast föregående år</a:t>
            </a:r>
          </a:p>
          <a:p>
            <a:r>
              <a:rPr lang="sv-SE" sz="1200" dirty="0"/>
              <a:t>n =  92 134 (2013)</a:t>
            </a:r>
          </a:p>
          <a:p>
            <a:r>
              <a:rPr lang="sv-SE" sz="1200" dirty="0"/>
              <a:t>n =  62 946 (2023)</a:t>
            </a:r>
          </a:p>
          <a:p>
            <a:r>
              <a:rPr lang="sv-SE" sz="1200" dirty="0"/>
              <a:t>BERÄKNING:</a:t>
            </a:r>
          </a:p>
          <a:p>
            <a:r>
              <a:rPr lang="sv-SE" sz="1200" dirty="0"/>
              <a:t>Karierade  och fyllda tänder (DFT) för 19-åringar redovisas  frekvensfördelad respektive år.</a:t>
            </a:r>
          </a:p>
          <a:p>
            <a:r>
              <a:rPr lang="sv-SE" sz="1200" dirty="0"/>
              <a:t>Täljare: antal individer med DFT= 0; DFT=1 osv </a:t>
            </a:r>
          </a:p>
          <a:p>
            <a:r>
              <a:rPr lang="sv-SE" sz="1200" dirty="0"/>
              <a:t>Nämnare: antal individer i respektive åldersgrupp </a:t>
            </a:r>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7</a:t>
            </a:fld>
            <a:endParaRPr lang="sv-SE"/>
          </a:p>
        </p:txBody>
      </p:sp>
      <p:pic>
        <p:nvPicPr>
          <p:cNvPr id="10" name="Platshållare för innehåll 9">
            <a:extLst>
              <a:ext uri="{FF2B5EF4-FFF2-40B4-BE49-F238E27FC236}">
                <a16:creationId xmlns:a16="http://schemas.microsoft.com/office/drawing/2014/main" id="{930A1036-BE28-F53A-35A9-2FDBDF2029AB}"/>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77178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 </a:t>
            </a:r>
            <a:r>
              <a:rPr lang="sv-SE" sz="2800" dirty="0" err="1"/>
              <a:t>SiC</a:t>
            </a:r>
            <a:r>
              <a:rPr lang="sv-SE" sz="2800" dirty="0"/>
              <a:t>-index</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a:t>
            </a:r>
            <a:r>
              <a:rPr lang="sv-SE" sz="1800" dirty="0">
                <a:solidFill>
                  <a:prstClr val="black"/>
                </a:solidFill>
              </a:rPr>
              <a:t>10G</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12-19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255 251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utgörs av medelvärde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dft</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 för 6-åringar) för den tredjedel av patienterna med högst DFT.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SiC</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-index redovisas  för varje årsålder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8</a:t>
            </a:fld>
            <a:endParaRPr lang="sv-SE"/>
          </a:p>
        </p:txBody>
      </p:sp>
      <p:pic>
        <p:nvPicPr>
          <p:cNvPr id="9" name="Platshållare för innehåll 8">
            <a:extLst>
              <a:ext uri="{FF2B5EF4-FFF2-40B4-BE49-F238E27FC236}">
                <a16:creationId xmlns:a16="http://schemas.microsoft.com/office/drawing/2014/main" id="{AA71334A-52ED-1E78-53F4-92AEDE374DE3}"/>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180813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0D0C2-A08D-67F4-26D9-EE63DE9B3AE7}"/>
              </a:ext>
            </a:extLst>
          </p:cNvPr>
          <p:cNvSpPr>
            <a:spLocks noGrp="1"/>
          </p:cNvSpPr>
          <p:nvPr>
            <p:ph type="title"/>
          </p:nvPr>
        </p:nvSpPr>
        <p:spPr/>
        <p:txBody>
          <a:bodyPr>
            <a:normAutofit/>
          </a:bodyPr>
          <a:lstStyle/>
          <a:p>
            <a:r>
              <a:rPr lang="sv-SE" sz="2800" dirty="0"/>
              <a:t>Karierade och fyllda tänder efter åldersgrupp</a:t>
            </a:r>
            <a:br>
              <a:rPr lang="sv-SE" dirty="0"/>
            </a:br>
            <a:r>
              <a:rPr kumimoji="0" lang="sv-SE" sz="18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RAPPORT 11A</a:t>
            </a:r>
            <a:endParaRPr lang="sv-SE" dirty="0"/>
          </a:p>
        </p:txBody>
      </p:sp>
      <p:sp>
        <p:nvSpPr>
          <p:cNvPr id="4" name="Platshållare för innehåll 3">
            <a:extLst>
              <a:ext uri="{FF2B5EF4-FFF2-40B4-BE49-F238E27FC236}">
                <a16:creationId xmlns:a16="http://schemas.microsoft.com/office/drawing/2014/main" id="{69BBCC46-B097-8EC1-47B5-8F4F0631CC25}"/>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TEKNISK BESKRIVNING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DELTAGANDE ORGANISATIONER: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TIDSPERIODER: 2014 till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PATIENTER: Unika patienter 20-90 år med uppgift om status aktuellt år eller närmast föregående år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 = </a:t>
            </a:r>
            <a:r>
              <a:rPr kumimoji="0" lang="sv-SE" sz="1200" b="0" i="0" u="none" strike="noStrike" kern="1200" cap="none" spc="0" normalizeH="0" baseline="0" noProof="0" dirty="0">
                <a:ln>
                  <a:noFill/>
                </a:ln>
                <a:solidFill>
                  <a:prstClr val="black"/>
                </a:solidFill>
                <a:effectLst/>
                <a:uLnTx/>
                <a:uFillTx/>
                <a:latin typeface="Nirmala Text" panose="020B0502040204020203" pitchFamily="34" charset="0"/>
                <a:ea typeface="Nirmala Text" panose="020B0502040204020203" pitchFamily="34" charset="0"/>
                <a:cs typeface="Nirmala Text" panose="020B0502040204020203" pitchFamily="34" charset="0"/>
              </a:rPr>
              <a:t>2 724 479</a:t>
            </a: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(2023)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För n-tal övriga år, kontakta </a:t>
            </a:r>
            <a:r>
              <a:rPr kumimoji="0" lang="sv-SE" sz="1200" b="0" i="0" u="none" strike="noStrike" kern="1200" cap="none" spc="0" normalizeH="0" baseline="0" noProof="0" dirty="0" err="1">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SKaPa</a:t>
            </a:r>
            <a:endPar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BERÄKNING: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Täljare: Totalt antal karierade och fyllda tänder (DFT) beräknas för varje ålder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Times New Roman" panose="02020603050405020304" pitchFamily="18" charset="0"/>
              </a:rPr>
              <a:t>Nämnare: Totalt antal patienter med kariesstatus i respektive ålder och år</a:t>
            </a:r>
          </a:p>
          <a:p>
            <a:endParaRPr lang="sv-SE" dirty="0"/>
          </a:p>
        </p:txBody>
      </p:sp>
      <p:sp>
        <p:nvSpPr>
          <p:cNvPr id="5" name="Platshållare för datum 4">
            <a:extLst>
              <a:ext uri="{FF2B5EF4-FFF2-40B4-BE49-F238E27FC236}">
                <a16:creationId xmlns:a16="http://schemas.microsoft.com/office/drawing/2014/main" id="{D0C664C1-97B9-08FD-6415-7AD5E9E67691}"/>
              </a:ext>
            </a:extLst>
          </p:cNvPr>
          <p:cNvSpPr>
            <a:spLocks noGrp="1"/>
          </p:cNvSpPr>
          <p:nvPr>
            <p:ph type="dt" sz="half" idx="10"/>
          </p:nvPr>
        </p:nvSpPr>
        <p:spPr/>
        <p:txBody>
          <a:bodyPr/>
          <a:lstStyle/>
          <a:p>
            <a:r>
              <a:rPr lang="sv-SE"/>
              <a:t>2024-07-03</a:t>
            </a:r>
          </a:p>
        </p:txBody>
      </p:sp>
      <p:sp>
        <p:nvSpPr>
          <p:cNvPr id="6" name="Platshållare för sidfot 5">
            <a:extLst>
              <a:ext uri="{FF2B5EF4-FFF2-40B4-BE49-F238E27FC236}">
                <a16:creationId xmlns:a16="http://schemas.microsoft.com/office/drawing/2014/main" id="{48AC3A46-899E-9EB5-5EA5-088EC7CD66B9}"/>
              </a:ext>
            </a:extLst>
          </p:cNvPr>
          <p:cNvSpPr>
            <a:spLocks noGrp="1"/>
          </p:cNvSpPr>
          <p:nvPr>
            <p:ph type="ftr" sz="quarter" idx="11"/>
          </p:nvPr>
        </p:nvSpPr>
        <p:spPr/>
        <p:txBody>
          <a:bodyPr/>
          <a:lstStyle/>
          <a:p>
            <a:r>
              <a:rPr lang="sv-SE"/>
              <a:t>ÅRSRAPPORT 2023</a:t>
            </a:r>
          </a:p>
        </p:txBody>
      </p:sp>
      <p:sp>
        <p:nvSpPr>
          <p:cNvPr id="7" name="Platshållare för bildnummer 6">
            <a:extLst>
              <a:ext uri="{FF2B5EF4-FFF2-40B4-BE49-F238E27FC236}">
                <a16:creationId xmlns:a16="http://schemas.microsoft.com/office/drawing/2014/main" id="{5997FC30-9CA1-BFC7-636C-C9A734492EB2}"/>
              </a:ext>
            </a:extLst>
          </p:cNvPr>
          <p:cNvSpPr>
            <a:spLocks noGrp="1"/>
          </p:cNvSpPr>
          <p:nvPr>
            <p:ph type="sldNum" sz="quarter" idx="12"/>
          </p:nvPr>
        </p:nvSpPr>
        <p:spPr/>
        <p:txBody>
          <a:bodyPr/>
          <a:lstStyle/>
          <a:p>
            <a:fld id="{2D537135-7AD0-406F-8FAB-3FBC050A0667}" type="slidenum">
              <a:rPr lang="sv-SE" smtClean="0"/>
              <a:t>9</a:t>
            </a:fld>
            <a:endParaRPr lang="sv-SE"/>
          </a:p>
        </p:txBody>
      </p:sp>
      <p:pic>
        <p:nvPicPr>
          <p:cNvPr id="10" name="Platshållare för innehåll 9">
            <a:extLst>
              <a:ext uri="{FF2B5EF4-FFF2-40B4-BE49-F238E27FC236}">
                <a16:creationId xmlns:a16="http://schemas.microsoft.com/office/drawing/2014/main" id="{DC65A9DF-6B40-76F0-45B2-FE3AAEFCEF06}"/>
              </a:ext>
            </a:extLst>
          </p:cNvPr>
          <p:cNvPicPr>
            <a:picLocks noGrp="1" noChangeAspect="1"/>
          </p:cNvPicPr>
          <p:nvPr>
            <p:ph sz="half" idx="1"/>
          </p:nvPr>
        </p:nvPicPr>
        <p:blipFill>
          <a:blip r:embed="rId2"/>
          <a:stretch>
            <a:fillRect/>
          </a:stretch>
        </p:blipFill>
        <p:spPr>
          <a:prstGeom prst="rect">
            <a:avLst/>
          </a:prstGeom>
        </p:spPr>
      </p:pic>
    </p:spTree>
    <p:extLst>
      <p:ext uri="{BB962C8B-B14F-4D97-AF65-F5344CB8AC3E}">
        <p14:creationId xmlns:p14="http://schemas.microsoft.com/office/powerpoint/2010/main" val="604661108"/>
      </p:ext>
    </p:extLst>
  </p:cSld>
  <p:clrMapOvr>
    <a:masterClrMapping/>
  </p:clrMapOvr>
</p:sld>
</file>

<file path=ppt/theme/theme1.xml><?xml version="1.0" encoding="utf-8"?>
<a:theme xmlns:a="http://schemas.openxmlformats.org/drawingml/2006/main" name="Office-tem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FD62DBD66736429D18E490B5970FAE" ma:contentTypeVersion="13" ma:contentTypeDescription="Create a new document." ma:contentTypeScope="" ma:versionID="a3ef7a3672405125cb7ec41f46168372">
  <xsd:schema xmlns:xsd="http://www.w3.org/2001/XMLSchema" xmlns:xs="http://www.w3.org/2001/XMLSchema" xmlns:p="http://schemas.microsoft.com/office/2006/metadata/properties" xmlns:ns2="583ba1ef-039e-49ad-a590-038e1fa5b191" xmlns:ns3="f8b56d9e-d66d-4862-abde-79030b9ef7dc" targetNamespace="http://schemas.microsoft.com/office/2006/metadata/properties" ma:root="true" ma:fieldsID="28b1eaa7cc81054a551620878fd41b7f" ns2:_="" ns3:_="">
    <xsd:import namespace="583ba1ef-039e-49ad-a590-038e1fa5b191"/>
    <xsd:import namespace="f8b56d9e-d66d-4862-abde-79030b9ef7d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ba1ef-039e-49ad-a590-038e1fa5b1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b56d9e-d66d-4862-abde-79030b9ef7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568c646-8d81-4b69-9f0a-7f4fe0cdf625}" ma:internalName="TaxCatchAll" ma:showField="CatchAllData" ma:web="f8b56d9e-d66d-4862-abde-79030b9ef7d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b56d9e-d66d-4862-abde-79030b9ef7dc" xsi:nil="true"/>
    <lcf76f155ced4ddcb4097134ff3c332f xmlns="583ba1ef-039e-49ad-a590-038e1fa5b1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AFF1FD-AADB-4090-9FD1-57BC2230A3E1}"/>
</file>

<file path=customXml/itemProps2.xml><?xml version="1.0" encoding="utf-8"?>
<ds:datastoreItem xmlns:ds="http://schemas.openxmlformats.org/officeDocument/2006/customXml" ds:itemID="{057ED7CF-F4D0-405D-B42F-3006BF981D36}"/>
</file>

<file path=customXml/itemProps3.xml><?xml version="1.0" encoding="utf-8"?>
<ds:datastoreItem xmlns:ds="http://schemas.openxmlformats.org/officeDocument/2006/customXml" ds:itemID="{3017B641-B3A3-441C-B4D3-6F516030C086}"/>
</file>

<file path=docProps/app.xml><?xml version="1.0" encoding="utf-8"?>
<Properties xmlns="http://schemas.openxmlformats.org/officeDocument/2006/extended-properties" xmlns:vt="http://schemas.openxmlformats.org/officeDocument/2006/docPropsVTypes">
  <TotalTime>7230</TotalTime>
  <Words>1905</Words>
  <Application>Microsoft Office PowerPoint</Application>
  <PresentationFormat>Bredbild</PresentationFormat>
  <Paragraphs>248</Paragraphs>
  <Slides>23</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Aptos</vt:lpstr>
      <vt:lpstr>Arial</vt:lpstr>
      <vt:lpstr>Nirmala Text</vt:lpstr>
      <vt:lpstr>Nirmala UI</vt:lpstr>
      <vt:lpstr>Office-tema</vt:lpstr>
      <vt:lpstr>Rapporter - Karies</vt:lpstr>
      <vt:lpstr>Karierade och fyllda primära tänder efter åldersgrupp (3-11 år) RAPPORT 10A</vt:lpstr>
      <vt:lpstr>Karierade och fyllda primära tänder, 2013 och 2023, efter åldersgrupp (3-9 år) och organisation RAPPORT 10B</vt:lpstr>
      <vt:lpstr>Karierade och fyllda primära tänder efter åldersgrupp (3-11 år), SiC- index RAPPORT 10C</vt:lpstr>
      <vt:lpstr>Karierade och fyllda tänder efter åldersgrupp (12-19 år) RAPPORT 10D</vt:lpstr>
      <vt:lpstr>Kariesfrekvens bland 12-åringar, 2013 respektive 2023 RAPPORT 10E</vt:lpstr>
      <vt:lpstr>Kariesfrekvens bland 19-åringar, 2013 respektive 2023 RAPPORT 10F</vt:lpstr>
      <vt:lpstr>Karierade och fyllda tänder efter åldersgrupp, SiC-index RAPPORT 10G</vt:lpstr>
      <vt:lpstr>Karierade och fyllda tänder efter åldersgrupp RAPPORT 11A</vt:lpstr>
      <vt:lpstr>Karierade och fyllda tänder efter åldersgrupp, SiC index RAPPORT 10B</vt:lpstr>
      <vt:lpstr>Kariessjukdomens distribution över ålderspanoramat  RAPPORT 12</vt:lpstr>
      <vt:lpstr>Andel kariesfria efter årsålder RAPPORT 13A</vt:lpstr>
      <vt:lpstr>Andel utan reparativa åtgärder, efter åldersgrupp och organisation RAPPORT 13B</vt:lpstr>
      <vt:lpstr>Andel som får sjukdoms- eller förebyggande behandling vid reparativ terapi motiverad av karies RAPPORT 14 </vt:lpstr>
      <vt:lpstr>Fördelning av orsaker till utförda fyllningar RAPPORT 15A </vt:lpstr>
      <vt:lpstr>Fördelning av orsaker till utförda fyllningar RAPPORT 15B</vt:lpstr>
      <vt:lpstr>Medianöverlevnad för fyllningar RAPPORT 16A</vt:lpstr>
      <vt:lpstr>Fem års uppföljning av fyllningar utförda 2018 bland 20-39-åringar, efter organisation RAPPORT 16B</vt:lpstr>
      <vt:lpstr>Fem års uppföljning av fyllningar utförda 2018 bland 60-79-åringar, efter organisation RAPPORT 16C</vt:lpstr>
      <vt:lpstr>Medianöverlevnad för rotfyllningar RAPPORT 17A</vt:lpstr>
      <vt:lpstr>Fem års uppföljning av rotfyllningar utförda 2018 RAPPORT 17B</vt:lpstr>
      <vt:lpstr>Medianöverlevnad för kronor RAPPORT 18A</vt:lpstr>
      <vt:lpstr>Fem års uppföljning av kronor utförda 2018 RAPPORT 18B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Álfheidur Ástvaldsdóttir</dc:creator>
  <cp:lastModifiedBy>Álfheidur Ástvaldsdóttir</cp:lastModifiedBy>
  <cp:revision>37</cp:revision>
  <dcterms:created xsi:type="dcterms:W3CDTF">2024-07-03T12:52:08Z</dcterms:created>
  <dcterms:modified xsi:type="dcterms:W3CDTF">2024-08-25T19:06:19Z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cel2PPTDataSource">
    <vt:lpwstr>C:\Users\alas03\Documents\Årsrapport 2023\Ppt-bilagor 2023_tabeller och diagram.xlsx</vt:lpwstr>
  </property>
  <property fmtid="{D5CDD505-2E9C-101B-9397-08002B2CF9AE}" pid="3" name="ContentTypeId">
    <vt:lpwstr>0x01010063FD62DBD66736429D18E490B5970FAE</vt:lpwstr>
  </property>
</Properties>
</file>