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2"/>
  </p:notesMasterIdLst>
  <p:sldIdLst>
    <p:sldId id="597" r:id="rId5"/>
    <p:sldId id="596" r:id="rId6"/>
    <p:sldId id="599" r:id="rId7"/>
    <p:sldId id="600" r:id="rId8"/>
    <p:sldId id="603" r:id="rId9"/>
    <p:sldId id="604" r:id="rId10"/>
    <p:sldId id="605" r:id="rId11"/>
    <p:sldId id="606" r:id="rId12"/>
    <p:sldId id="621" r:id="rId13"/>
    <p:sldId id="601" r:id="rId14"/>
    <p:sldId id="607" r:id="rId15"/>
    <p:sldId id="602" r:id="rId16"/>
    <p:sldId id="608" r:id="rId17"/>
    <p:sldId id="609" r:id="rId18"/>
    <p:sldId id="610" r:id="rId19"/>
    <p:sldId id="611" r:id="rId20"/>
    <p:sldId id="612" r:id="rId21"/>
    <p:sldId id="613" r:id="rId22"/>
    <p:sldId id="614" r:id="rId23"/>
    <p:sldId id="615" r:id="rId24"/>
    <p:sldId id="598" r:id="rId25"/>
    <p:sldId id="595" r:id="rId26"/>
    <p:sldId id="616" r:id="rId27"/>
    <p:sldId id="617" r:id="rId28"/>
    <p:sldId id="618" r:id="rId29"/>
    <p:sldId id="619" r:id="rId30"/>
    <p:sldId id="594" r:id="rId3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F6EA86-7E10-40BC-ADDB-083938D71EE4}" v="5" dt="2023-09-14T09:11:31.256"/>
    <p1510:client id="{62E4E85D-8F04-47CE-9958-6FAECE3FC42F}" v="25" dt="2023-09-07T10:02:20.1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4:50.96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1,'11592'0,"-11571"0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4:59.5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1,'12760'0,"-12739"0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6:19.06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0,'0'5253,"0"-5232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6:25.98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0,'0'4706,"0"-4683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4:50.96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1,'11592'0,"-11571"0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4:59.5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1,'12760'0,"-12739"0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6:19.06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0,'0'5253,"0"-5232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6:25.98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0,'0'4706,"0"-4683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4:50.96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1,'11592'0,"-11571"0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4:59.5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1,'12760'0,"-12739"0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6:19.06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0,'0'5253,"0"-5232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4:59.5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1,'12760'0,"-12739"0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6:25.98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0,'0'4706,"0"-4683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6:19.06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0,'0'5253,"0"-5232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6:25.98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0,'0'4706,"0"-4683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4:50.96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1,'11592'0,"-11571"0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4:59.5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1,'12760'0,"-12739"0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6:19.06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0,'0'5253,"0"-5232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6:25.98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0,'0'4706,"0"-4683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04T08:34:50.96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1,'11592'0,"-11571"0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0CAE8-D92B-412E-B5D6-36AC9878EC77}" type="datetimeFigureOut">
              <a:rPr lang="sv-SE" smtClean="0"/>
              <a:t>2023-09-14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16FC8-2806-4A68-9F0D-087737AFEE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3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Skriv upp alla tänkbara orsaker till </a:t>
            </a:r>
            <a:r>
              <a:rPr lang="sv-SE" dirty="0" err="1"/>
              <a:t>probelmställningen</a:t>
            </a:r>
            <a:r>
              <a:rPr lang="sv-SE" dirty="0"/>
              <a:t>!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EF1A18-FA49-4758-8846-B11336F158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4236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Skriv upp alla tänkbara orsaker till </a:t>
            </a:r>
            <a:r>
              <a:rPr lang="sv-SE" dirty="0" err="1"/>
              <a:t>probelmställningen</a:t>
            </a:r>
            <a:r>
              <a:rPr lang="sv-SE" dirty="0"/>
              <a:t>!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EF1A18-FA49-4758-8846-B11336F158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3824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Kategorisera – tex kunskap, riktlinjer, procedurer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EF1A18-FA49-4758-8846-B11336F158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4890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Kategorisera – tex kunskap, riktlinjer, procedurer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EF1A18-FA49-4758-8846-B11336F158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371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F8BAC82-931C-4637-939C-DC32C6A8B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7BEF9-20CE-4D0F-A178-812A1B0715E2}" type="datetimeFigureOut">
              <a:rPr lang="sv-SE"/>
              <a:pPr>
                <a:defRPr/>
              </a:pPr>
              <a:t>2023-09-14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B053153-A09B-4717-A680-8009A78B4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024CB2D-9150-4B59-AB22-CC7F07F23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F38CF-06EB-4C8E-B055-3BBCD171708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0848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7D448DC-4F51-421F-86AD-E4F12A336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D9249-3322-4D36-8D29-CADA08DFB4C1}" type="datetimeFigureOut">
              <a:rPr lang="sv-SE"/>
              <a:pPr>
                <a:defRPr/>
              </a:pPr>
              <a:t>2023-09-14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5563D0C-C75C-4898-B862-4DA436B55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5D21F47-F847-4BFC-B5A5-094DF0448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E4C6B-4047-4554-91EB-FAB7D6DB269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835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575DCF4-3AF7-44D0-9FBD-542D2D597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FE3BE-0935-40EF-85EB-EB07ACD603CF}" type="datetimeFigureOut">
              <a:rPr lang="sv-SE"/>
              <a:pPr>
                <a:defRPr/>
              </a:pPr>
              <a:t>2023-09-14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E978D25-BFB8-48D0-91E4-4A97A64A5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C75F9F-2E82-4F2A-B522-8F6F483AB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01BF2-603D-43A5-A704-9AD5FC42FAA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54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A8FC94-7787-4779-9A3D-9283668F7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408BB-5E13-4439-B237-28E38CF087AD}" type="datetimeFigureOut">
              <a:rPr lang="sv-SE"/>
              <a:pPr>
                <a:defRPr/>
              </a:pPr>
              <a:t>2023-09-14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8612649-D803-4407-BD1E-06C6047CF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CC34482-448F-4490-BCA3-0C7145CC4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9EC9D-0D18-499A-9544-478DB5BB2CB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826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4E79BD-9B32-4260-9A9E-B58C04E23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B2169-CFDC-4922-8979-B94954E63D6C}" type="datetimeFigureOut">
              <a:rPr lang="sv-SE"/>
              <a:pPr>
                <a:defRPr/>
              </a:pPr>
              <a:t>2023-09-14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C521DE8-ED40-45D8-A563-C2AF4FA7C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AB9CEC-419A-47A1-84D6-3D7C15D93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F543F-ED56-4B5B-9197-C244F31A992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275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BDCD5B68-A200-41C6-9D13-A6681B75B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23F3E-8D02-4C96-8BAD-B0173AB91FAA}" type="datetimeFigureOut">
              <a:rPr lang="sv-SE"/>
              <a:pPr>
                <a:defRPr/>
              </a:pPr>
              <a:t>2023-09-14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A7DA57E2-FF39-4844-8096-35A3ACBE5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A682F27A-7913-482D-8035-A8F08CD9A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9B336-B66B-41B3-827A-FE14214438E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1335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EA5CD17B-AECE-4085-A8CE-5F0A3EFB5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485BC-F90F-4779-B0AE-4761A5D0D89B}" type="datetimeFigureOut">
              <a:rPr lang="sv-SE"/>
              <a:pPr>
                <a:defRPr/>
              </a:pPr>
              <a:t>2023-09-14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F87CA9E9-A964-481E-88C4-A9530F869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5A606698-A4EE-4563-8A48-7D08A5DF6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6C059-D826-4D42-9561-A2C64C09564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173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CDAE4DA0-579D-4989-A8BD-22341CDA9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68338-82D3-4A8A-87F7-E59AFEC0CB5E}" type="datetimeFigureOut">
              <a:rPr lang="sv-SE"/>
              <a:pPr>
                <a:defRPr/>
              </a:pPr>
              <a:t>2023-09-14</a:t>
            </a:fld>
            <a:endParaRPr 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280B8EEB-F592-4B1B-9C11-5D072BEE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619FA692-E403-4049-843D-B14CE6CC7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0C338-4BCB-47D8-991A-8C7DB738943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38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0C1045A8-0C13-450F-B8CD-B4CFB5AF1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0F3AD-F00C-40A3-8254-4A93087E3C54}" type="datetimeFigureOut">
              <a:rPr lang="sv-SE"/>
              <a:pPr>
                <a:defRPr/>
              </a:pPr>
              <a:t>2023-09-14</a:t>
            </a:fld>
            <a:endParaRPr 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09FEBD7E-6B58-4ACA-B78D-EDD1C6A8B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4081AD82-2FC9-4180-B4E3-8BB594909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43372-B9D8-4617-BBE0-8E243B9DA7D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592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000DE43E-161F-48A1-87B3-1D683DEC0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B77A7-DCA3-40C9-9171-976EBA49B5D0}" type="datetimeFigureOut">
              <a:rPr lang="sv-SE"/>
              <a:pPr>
                <a:defRPr/>
              </a:pPr>
              <a:t>2023-09-14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A8FF3E00-289E-4D66-B565-F165AEF5E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7DD824FC-C2A6-47FE-AB71-5473215EF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E5E17-AEA6-4869-AA55-331509E449F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43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2AC16CF5-6628-43FE-AF2C-9F2FE964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D34DF-296C-43AE-90D6-DA8BE476A8F2}" type="datetimeFigureOut">
              <a:rPr lang="sv-SE"/>
              <a:pPr>
                <a:defRPr/>
              </a:pPr>
              <a:t>2023-09-14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B76FEA9F-D212-40EA-8409-4872BE0C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74BAD3AA-373A-4CF9-B081-1A66860CD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6E54-63F5-44D8-B28C-BAA5B890DE0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159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>
            <a:extLst>
              <a:ext uri="{FF2B5EF4-FFF2-40B4-BE49-F238E27FC236}">
                <a16:creationId xmlns:a16="http://schemas.microsoft.com/office/drawing/2014/main" id="{864C4A9E-4C7B-48E5-8170-A6E57547BF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mall för rubrikformat</a:t>
            </a:r>
          </a:p>
        </p:txBody>
      </p:sp>
      <p:sp>
        <p:nvSpPr>
          <p:cNvPr id="1027" name="Platshållare för text 2">
            <a:extLst>
              <a:ext uri="{FF2B5EF4-FFF2-40B4-BE49-F238E27FC236}">
                <a16:creationId xmlns:a16="http://schemas.microsoft.com/office/drawing/2014/main" id="{8723938C-8FDE-44B5-A511-AA94A63FEE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03A3CA-88AC-4622-B92C-D397B37874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C9DFC1-B39D-4923-B2D3-717B54CBE20C}" type="datetimeFigureOut">
              <a:rPr lang="sv-SE"/>
              <a:pPr>
                <a:defRPr/>
              </a:pPr>
              <a:t>2023-09-14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492F6E-3D78-4B26-A2D7-419CAD16F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91D864-E692-4EDC-BF67-90F0DAF83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CCF901-4B6A-48B5-A7AE-B0BC5D98E0A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236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7013" indent="-227013" algn="l" defTabSz="912813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27013" algn="l" defTabSz="912813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6.png"/><Relationship Id="rId5" Type="http://schemas.openxmlformats.org/officeDocument/2006/relationships/customXml" Target="../ink/ink2.xml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customXml" Target="../ink/ink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ustomXml" Target="../ink/ink5.xml"/><Relationship Id="rId7" Type="http://schemas.openxmlformats.org/officeDocument/2006/relationships/customXml" Target="../ink/ink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6.png"/><Relationship Id="rId5" Type="http://schemas.openxmlformats.org/officeDocument/2006/relationships/customXml" Target="../ink/ink6.xml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customXml" Target="../ink/ink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ustomXml" Target="../ink/ink9.xml"/><Relationship Id="rId7" Type="http://schemas.openxmlformats.org/officeDocument/2006/relationships/customXml" Target="../ink/ink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6.png"/><Relationship Id="rId5" Type="http://schemas.openxmlformats.org/officeDocument/2006/relationships/customXml" Target="../ink/ink10.xml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customXml" Target="../ink/ink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ustomXml" Target="../ink/ink13.xml"/><Relationship Id="rId7" Type="http://schemas.openxmlformats.org/officeDocument/2006/relationships/customXml" Target="../ink/ink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6.png"/><Relationship Id="rId5" Type="http://schemas.openxmlformats.org/officeDocument/2006/relationships/customXml" Target="../ink/ink14.xml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customXml" Target="../ink/ink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ustomXml" Target="../ink/ink17.xml"/><Relationship Id="rId7" Type="http://schemas.openxmlformats.org/officeDocument/2006/relationships/customXml" Target="../ink/ink1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6.png"/><Relationship Id="rId5" Type="http://schemas.openxmlformats.org/officeDocument/2006/relationships/customXml" Target="../ink/ink18.xml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customXml" Target="../ink/ink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328268">
            <a:off x="8898843" y="974849"/>
            <a:ext cx="2296126" cy="985421"/>
          </a:xfrm>
        </p:spPr>
        <p:txBody>
          <a:bodyPr>
            <a:noAutofit/>
          </a:bodyPr>
          <a:lstStyle/>
          <a:p>
            <a:r>
              <a:rPr lang="sv-SE" sz="3600" dirty="0">
                <a:solidFill>
                  <a:srgbClr val="FF0000"/>
                </a:solidFill>
                <a:latin typeface="Abadi Extra Light" panose="020B0204020104020204" pitchFamily="34" charset="0"/>
              </a:rPr>
              <a:t>Loggbok</a:t>
            </a:r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4309474D-9E99-54F4-0994-FFE260C64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40" y="1824897"/>
            <a:ext cx="10515600" cy="4351338"/>
          </a:xfrm>
        </p:spPr>
        <p:txBody>
          <a:bodyPr/>
          <a:lstStyle/>
          <a:p>
            <a:endParaRPr lang="sv-SE" dirty="0">
              <a:latin typeface="Abadi Extra Light" panose="020B0204020104020204" pitchFamily="34" charset="0"/>
            </a:endParaRPr>
          </a:p>
          <a:p>
            <a:endParaRPr lang="sv-SE" dirty="0">
              <a:latin typeface="Abadi Extra Light" panose="020B0204020104020204" pitchFamily="34" charset="0"/>
            </a:endParaRPr>
          </a:p>
          <a:p>
            <a:pPr marL="0" indent="0" algn="ctr">
              <a:buNone/>
            </a:pPr>
            <a:r>
              <a:rPr lang="sv-SE" sz="4800" dirty="0">
                <a:latin typeface="Abadi Extra Light" panose="020B0204020104020204" pitchFamily="34" charset="0"/>
              </a:rPr>
              <a:t>Projektrubrik</a:t>
            </a:r>
          </a:p>
          <a:p>
            <a:pPr marL="0" indent="0" algn="ctr">
              <a:buNone/>
            </a:pPr>
            <a:endParaRPr lang="sv-SE" dirty="0">
              <a:latin typeface="Abadi Extra Light" panose="020B0204020104020204" pitchFamily="34" charset="0"/>
            </a:endParaRPr>
          </a:p>
          <a:p>
            <a:pPr marL="0" indent="0" algn="ctr">
              <a:buNone/>
            </a:pPr>
            <a:r>
              <a:rPr lang="sv-SE" dirty="0">
                <a:latin typeface="Abadi Extra Light" panose="020B0204020104020204" pitchFamily="34" charset="0"/>
              </a:rPr>
              <a:t>Klinik</a:t>
            </a:r>
          </a:p>
          <a:p>
            <a:pPr marL="0" indent="0" algn="ctr">
              <a:buNone/>
            </a:pPr>
            <a:r>
              <a:rPr lang="sv-SE" dirty="0">
                <a:latin typeface="Abadi Extra Light" panose="020B0204020104020204" pitchFamily="34" charset="0"/>
              </a:rPr>
              <a:t>Deltagare</a:t>
            </a:r>
          </a:p>
        </p:txBody>
      </p:sp>
    </p:spTree>
    <p:extLst>
      <p:ext uri="{BB962C8B-B14F-4D97-AF65-F5344CB8AC3E}">
        <p14:creationId xmlns:p14="http://schemas.microsoft.com/office/powerpoint/2010/main" val="110271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8456" y="385256"/>
            <a:ext cx="8232693" cy="591561"/>
          </a:xfrm>
        </p:spPr>
        <p:txBody>
          <a:bodyPr>
            <a:noAutofit/>
          </a:bodyPr>
          <a:lstStyle/>
          <a:p>
            <a:r>
              <a:rPr lang="sv-SE" sz="3600" dirty="0">
                <a:latin typeface="Abadi Extra Light" panose="020B0204020104020204" pitchFamily="34" charset="0"/>
              </a:rPr>
              <a:t>Handlingsplan - Sammanställning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4309474D-9E99-54F4-0994-FFE260C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>
                <a:latin typeface="Abadi Extra Light" panose="020B0204020104020204" pitchFamily="34" charset="0"/>
              </a:rPr>
              <a:t>Lista prioriterade förändringar som ska testas</a:t>
            </a:r>
          </a:p>
          <a:p>
            <a:pPr marL="342900" indent="-342900">
              <a:buAutoNum type="arabicPeriod"/>
            </a:pPr>
            <a:r>
              <a:rPr lang="sv-SE" sz="1800" dirty="0">
                <a:latin typeface="Abadi Extra Light" panose="020B0204020104020204" pitchFamily="34" charset="0"/>
              </a:rPr>
              <a:t>Förändring att testa – Mål – Att göra – Ansvar – Tidsplan – Mätning – </a:t>
            </a:r>
            <a:r>
              <a:rPr lang="sv-SE" sz="1800" dirty="0" err="1">
                <a:latin typeface="Abadi Extra Light" panose="020B0204020104020204" pitchFamily="34" charset="0"/>
              </a:rPr>
              <a:t>Reslutat</a:t>
            </a:r>
            <a:endParaRPr lang="sv-SE" sz="1800" dirty="0">
              <a:latin typeface="Abadi Extra Light" panose="020B0204020104020204" pitchFamily="34" charset="0"/>
            </a:endParaRPr>
          </a:p>
          <a:p>
            <a:pPr marL="342900" marR="0" lvl="0" indent="-342900" algn="l" defTabSz="912813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Förändring att testa – Mål – Att göra – Ansvar – Tidsplan – Mätning –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Reslutat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sv-SE" sz="1800" dirty="0">
                <a:latin typeface="Abadi Extra Light" panose="020B0204020104020204" pitchFamily="34" charset="0"/>
              </a:rPr>
              <a:t>Förändring att testa – Mål – Att göra – Ansvar – Tidsplan – Mätning – </a:t>
            </a:r>
            <a:r>
              <a:rPr lang="sv-SE" sz="1800" dirty="0" err="1">
                <a:latin typeface="Abadi Extra Light" panose="020B0204020104020204" pitchFamily="34" charset="0"/>
              </a:rPr>
              <a:t>Reslutat</a:t>
            </a:r>
            <a:endParaRPr lang="sv-SE" sz="1800" dirty="0">
              <a:latin typeface="Abadi Extra Light" panose="020B0204020104020204" pitchFamily="34" charset="0"/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sv-SE" sz="1800" dirty="0">
                <a:latin typeface="Abadi Extra Light" panose="020B0204020104020204" pitchFamily="34" charset="0"/>
              </a:rPr>
              <a:t>Förändring att testa – Mål – Att göra – Ansvar – Tidsplan – Mätning – </a:t>
            </a:r>
            <a:r>
              <a:rPr lang="sv-SE" sz="1800" dirty="0" err="1">
                <a:latin typeface="Abadi Extra Light" panose="020B0204020104020204" pitchFamily="34" charset="0"/>
              </a:rPr>
              <a:t>Reslutat</a:t>
            </a:r>
            <a:endParaRPr lang="sv-SE" sz="1800" dirty="0">
              <a:latin typeface="Abadi Extra Light" panose="020B0204020104020204" pitchFamily="34" charset="0"/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sv-SE" sz="1800" dirty="0">
                <a:latin typeface="Abadi Extra Light" panose="020B0204020104020204" pitchFamily="34" charset="0"/>
              </a:rPr>
              <a:t>Förändring att testa – Mål – Att göra – Ansvar – Tidsplan – Mätning – </a:t>
            </a:r>
            <a:r>
              <a:rPr lang="sv-SE" sz="1800" dirty="0" err="1">
                <a:latin typeface="Abadi Extra Light" panose="020B0204020104020204" pitchFamily="34" charset="0"/>
              </a:rPr>
              <a:t>Reslutat</a:t>
            </a:r>
            <a:endParaRPr lang="sv-SE" sz="1800" dirty="0">
              <a:latin typeface="Abadi Extra Light" panose="020B0204020104020204" pitchFamily="34" charset="0"/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sv-SE" sz="1800" dirty="0">
                <a:latin typeface="Abadi Extra Light" panose="020B0204020104020204" pitchFamily="34" charset="0"/>
              </a:rPr>
              <a:t>Förändring att testa – Mål – Att göra – Ansvar – Tidsplan – Mätning – </a:t>
            </a:r>
            <a:r>
              <a:rPr lang="sv-SE" sz="1800" dirty="0" err="1">
                <a:latin typeface="Abadi Extra Light" panose="020B0204020104020204" pitchFamily="34" charset="0"/>
              </a:rPr>
              <a:t>Reslutat</a:t>
            </a:r>
            <a:endParaRPr lang="sv-SE" sz="1800" dirty="0">
              <a:latin typeface="Abadi Extra Light" panose="020B0204020104020204" pitchFamily="34" charset="0"/>
            </a:endParaRPr>
          </a:p>
          <a:p>
            <a:pPr marL="342900" indent="-342900">
              <a:buAutoNum type="arabicPeriod"/>
            </a:pPr>
            <a:endParaRPr lang="sv-SE" sz="18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br>
              <a:rPr lang="sv-SE" dirty="0">
                <a:latin typeface="Abadi Extra Light" panose="020B0204020104020204" pitchFamily="34" charset="0"/>
              </a:rPr>
            </a:br>
            <a:endParaRPr lang="sv-SE" sz="18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sv-SE" sz="1800" dirty="0">
              <a:latin typeface="Abadi Extra Light" panose="020B0204020104020204" pitchFamily="34" charset="0"/>
            </a:endParaRPr>
          </a:p>
        </p:txBody>
      </p:sp>
      <p:pic>
        <p:nvPicPr>
          <p:cNvPr id="3" name="Bildobjekt 2" descr="En bild som visar text, Teckensnitt, diagram, symbol&#10;&#10;Automatiskt genererad beskrivning">
            <a:extLst>
              <a:ext uri="{FF2B5EF4-FFF2-40B4-BE49-F238E27FC236}">
                <a16:creationId xmlns:a16="http://schemas.microsoft.com/office/drawing/2014/main" id="{B557D329-650C-19E0-6191-CBB662222A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1894" y="309536"/>
            <a:ext cx="1516791" cy="1334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98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88777A2-236D-4127-5709-857B28F924E5}"/>
              </a:ext>
            </a:extLst>
          </p:cNvPr>
          <p:cNvSpPr/>
          <p:nvPr/>
        </p:nvSpPr>
        <p:spPr>
          <a:xfrm>
            <a:off x="508987" y="1553592"/>
            <a:ext cx="11174028" cy="50315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90F1992C-9D4C-908E-4558-C298C82EE6F9}"/>
              </a:ext>
            </a:extLst>
          </p:cNvPr>
          <p:cNvGraphicFramePr>
            <a:graphicFrameLocks noGrp="1"/>
          </p:cNvGraphicFramePr>
          <p:nvPr/>
        </p:nvGraphicFramePr>
        <p:xfrm>
          <a:off x="2005618" y="-39691"/>
          <a:ext cx="9001001" cy="1283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880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340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  <a:ea typeface="+mn-ea"/>
                          <a:cs typeface="+mn-cs"/>
                        </a:rPr>
                        <a:t>Förändring att testa: </a:t>
                      </a: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sv-SE" sz="1400" b="0" kern="12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  <a:ea typeface="+mn-ea"/>
                          <a:cs typeface="+mn-cs"/>
                        </a:rPr>
                        <a:t>Startdatum:</a:t>
                      </a: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Pennanteckning 8">
                <a:extLst>
                  <a:ext uri="{FF2B5EF4-FFF2-40B4-BE49-F238E27FC236}">
                    <a16:creationId xmlns:a16="http://schemas.microsoft.com/office/drawing/2014/main" id="{0816FEA8-EF75-85FE-F4C4-BCF902ACDF6A}"/>
                  </a:ext>
                </a:extLst>
              </p14:cNvPr>
              <p14:cNvContentPartPr/>
              <p14:nvPr/>
            </p14:nvContentPartPr>
            <p14:xfrm>
              <a:off x="940823" y="4185157"/>
              <a:ext cx="4180680" cy="360"/>
            </p14:xfrm>
          </p:contentPart>
        </mc:Choice>
        <mc:Fallback xmlns="">
          <p:pic>
            <p:nvPicPr>
              <p:cNvPr id="9" name="Pennanteckning 8">
                <a:extLst>
                  <a:ext uri="{FF2B5EF4-FFF2-40B4-BE49-F238E27FC236}">
                    <a16:creationId xmlns:a16="http://schemas.microsoft.com/office/drawing/2014/main" id="{0816FEA8-EF75-85FE-F4C4-BCF902ACDF6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1823" y="4176517"/>
                <a:ext cx="419832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Pennanteckning 9">
                <a:extLst>
                  <a:ext uri="{FF2B5EF4-FFF2-40B4-BE49-F238E27FC236}">
                    <a16:creationId xmlns:a16="http://schemas.microsoft.com/office/drawing/2014/main" id="{EAF0FE95-8603-06D0-BACF-C565CF801F4C}"/>
                  </a:ext>
                </a:extLst>
              </p14:cNvPr>
              <p14:cNvContentPartPr/>
              <p14:nvPr/>
            </p14:nvContentPartPr>
            <p14:xfrm>
              <a:off x="6444863" y="4185157"/>
              <a:ext cx="4601520" cy="360"/>
            </p14:xfrm>
          </p:contentPart>
        </mc:Choice>
        <mc:Fallback xmlns="">
          <p:pic>
            <p:nvPicPr>
              <p:cNvPr id="10" name="Pennanteckning 9">
                <a:extLst>
                  <a:ext uri="{FF2B5EF4-FFF2-40B4-BE49-F238E27FC236}">
                    <a16:creationId xmlns:a16="http://schemas.microsoft.com/office/drawing/2014/main" id="{EAF0FE95-8603-06D0-BACF-C565CF801F4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36223" y="4176517"/>
                <a:ext cx="461916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Pennanteckning 10">
                <a:extLst>
                  <a:ext uri="{FF2B5EF4-FFF2-40B4-BE49-F238E27FC236}">
                    <a16:creationId xmlns:a16="http://schemas.microsoft.com/office/drawing/2014/main" id="{F9AE756B-7148-C576-E601-3BEA7D4045DB}"/>
                  </a:ext>
                </a:extLst>
              </p14:cNvPr>
              <p14:cNvContentPartPr/>
              <p14:nvPr/>
            </p14:nvContentPartPr>
            <p14:xfrm>
              <a:off x="5757623" y="1668757"/>
              <a:ext cx="360" cy="1899000"/>
            </p14:xfrm>
          </p:contentPart>
        </mc:Choice>
        <mc:Fallback xmlns="">
          <p:pic>
            <p:nvPicPr>
              <p:cNvPr id="11" name="Pennanteckning 10">
                <a:extLst>
                  <a:ext uri="{FF2B5EF4-FFF2-40B4-BE49-F238E27FC236}">
                    <a16:creationId xmlns:a16="http://schemas.microsoft.com/office/drawing/2014/main" id="{F9AE756B-7148-C576-E601-3BEA7D4045D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748983" y="1659757"/>
                <a:ext cx="18000" cy="191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Pennanteckning 11">
                <a:extLst>
                  <a:ext uri="{FF2B5EF4-FFF2-40B4-BE49-F238E27FC236}">
                    <a16:creationId xmlns:a16="http://schemas.microsoft.com/office/drawing/2014/main" id="{7F9A59ED-59CC-846E-07B3-D3FE6DCA815E}"/>
                  </a:ext>
                </a:extLst>
              </p14:cNvPr>
              <p14:cNvContentPartPr/>
              <p14:nvPr/>
            </p14:nvContentPartPr>
            <p14:xfrm>
              <a:off x="5757623" y="4775917"/>
              <a:ext cx="360" cy="1702800"/>
            </p14:xfrm>
          </p:contentPart>
        </mc:Choice>
        <mc:Fallback xmlns="">
          <p:pic>
            <p:nvPicPr>
              <p:cNvPr id="12" name="Pennanteckning 11">
                <a:extLst>
                  <a:ext uri="{FF2B5EF4-FFF2-40B4-BE49-F238E27FC236}">
                    <a16:creationId xmlns:a16="http://schemas.microsoft.com/office/drawing/2014/main" id="{7F9A59ED-59CC-846E-07B3-D3FE6DCA815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48983" y="4766917"/>
                <a:ext cx="18000" cy="1720440"/>
              </a:xfrm>
              <a:prstGeom prst="rect">
                <a:avLst/>
              </a:prstGeom>
            </p:spPr>
          </p:pic>
        </mc:Fallback>
      </mc:AlternateContent>
      <p:sp>
        <p:nvSpPr>
          <p:cNvPr id="19" name="textruta 18">
            <a:extLst>
              <a:ext uri="{FF2B5EF4-FFF2-40B4-BE49-F238E27FC236}">
                <a16:creationId xmlns:a16="http://schemas.microsoft.com/office/drawing/2014/main" id="{4888550A-361A-2D49-782D-C3765F3908DB}"/>
              </a:ext>
            </a:extLst>
          </p:cNvPr>
          <p:cNvSpPr txBox="1"/>
          <p:nvPr/>
        </p:nvSpPr>
        <p:spPr>
          <a:xfrm>
            <a:off x="6266970" y="1621628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Planera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  <p:pic>
        <p:nvPicPr>
          <p:cNvPr id="13" name="Bildobjekt 12" descr="En bild som visar text, Teckensnitt, diagram, symbol&#10;&#10;Automatiskt genererad beskrivning">
            <a:extLst>
              <a:ext uri="{FF2B5EF4-FFF2-40B4-BE49-F238E27FC236}">
                <a16:creationId xmlns:a16="http://schemas.microsoft.com/office/drawing/2014/main" id="{3A198A26-4E55-D463-7F86-00F866AEF19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788" y="3534030"/>
            <a:ext cx="1516791" cy="1334562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5FEBEDFE-6864-F980-8277-ADBEE85E9A98}"/>
              </a:ext>
            </a:extLst>
          </p:cNvPr>
          <p:cNvSpPr txBox="1"/>
          <p:nvPr/>
        </p:nvSpPr>
        <p:spPr>
          <a:xfrm>
            <a:off x="6363295" y="4185157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Göra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E6F5725B-EA2B-7186-AB50-9522D52A9CB1}"/>
              </a:ext>
            </a:extLst>
          </p:cNvPr>
          <p:cNvSpPr txBox="1"/>
          <p:nvPr/>
        </p:nvSpPr>
        <p:spPr>
          <a:xfrm>
            <a:off x="859806" y="4277332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Studera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79E97FAD-BDA6-28DE-51CD-876CD5DA22AB}"/>
              </a:ext>
            </a:extLst>
          </p:cNvPr>
          <p:cNvSpPr txBox="1"/>
          <p:nvPr/>
        </p:nvSpPr>
        <p:spPr>
          <a:xfrm>
            <a:off x="909781" y="1607455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Agera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1413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680" y="553027"/>
            <a:ext cx="9395668" cy="591561"/>
          </a:xfrm>
        </p:spPr>
        <p:txBody>
          <a:bodyPr>
            <a:noAutofit/>
          </a:bodyPr>
          <a:lstStyle/>
          <a:p>
            <a:r>
              <a:rPr lang="sv-SE" sz="3600" dirty="0">
                <a:latin typeface="Abadi Extra Light" panose="020B0204020104020204" pitchFamily="34" charset="0"/>
              </a:rPr>
              <a:t>Analys  </a:t>
            </a:r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4309474D-9E99-54F4-0994-FFE260C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>
                <a:latin typeface="Abadi Extra Light" panose="020B0204020104020204" pitchFamily="34" charset="0"/>
              </a:rPr>
              <a:t>Resultat av de testade förändringarna kopplat till övergripande mål:</a:t>
            </a:r>
          </a:p>
          <a:p>
            <a:pPr marL="0" indent="0">
              <a:buNone/>
            </a:pPr>
            <a:br>
              <a:rPr lang="sv-SE" dirty="0">
                <a:latin typeface="Abadi Extra Light" panose="020B0204020104020204" pitchFamily="34" charset="0"/>
              </a:rPr>
            </a:br>
            <a:endParaRPr lang="sv-SE" sz="18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sv-SE" sz="18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709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88777A2-236D-4127-5709-857B28F924E5}"/>
              </a:ext>
            </a:extLst>
          </p:cNvPr>
          <p:cNvSpPr/>
          <p:nvPr/>
        </p:nvSpPr>
        <p:spPr>
          <a:xfrm>
            <a:off x="508987" y="1553592"/>
            <a:ext cx="11174028" cy="50315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90F1992C-9D4C-908E-4558-C298C82EE6F9}"/>
              </a:ext>
            </a:extLst>
          </p:cNvPr>
          <p:cNvGraphicFramePr>
            <a:graphicFrameLocks noGrp="1"/>
          </p:cNvGraphicFramePr>
          <p:nvPr/>
        </p:nvGraphicFramePr>
        <p:xfrm>
          <a:off x="2005618" y="-39691"/>
          <a:ext cx="9001001" cy="1283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880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340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  <a:ea typeface="+mn-ea"/>
                          <a:cs typeface="+mn-cs"/>
                        </a:rPr>
                        <a:t>Förändring att testa: </a:t>
                      </a: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sv-SE" sz="1400" b="0" kern="12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  <a:ea typeface="+mn-ea"/>
                          <a:cs typeface="+mn-cs"/>
                        </a:rPr>
                        <a:t>Startdatum:</a:t>
                      </a: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Pennanteckning 8">
                <a:extLst>
                  <a:ext uri="{FF2B5EF4-FFF2-40B4-BE49-F238E27FC236}">
                    <a16:creationId xmlns:a16="http://schemas.microsoft.com/office/drawing/2014/main" id="{0816FEA8-EF75-85FE-F4C4-BCF902ACDF6A}"/>
                  </a:ext>
                </a:extLst>
              </p14:cNvPr>
              <p14:cNvContentPartPr/>
              <p14:nvPr/>
            </p14:nvContentPartPr>
            <p14:xfrm>
              <a:off x="940823" y="4185157"/>
              <a:ext cx="4180680" cy="360"/>
            </p14:xfrm>
          </p:contentPart>
        </mc:Choice>
        <mc:Fallback xmlns="">
          <p:pic>
            <p:nvPicPr>
              <p:cNvPr id="9" name="Pennanteckning 8">
                <a:extLst>
                  <a:ext uri="{FF2B5EF4-FFF2-40B4-BE49-F238E27FC236}">
                    <a16:creationId xmlns:a16="http://schemas.microsoft.com/office/drawing/2014/main" id="{0816FEA8-EF75-85FE-F4C4-BCF902ACDF6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1823" y="4176517"/>
                <a:ext cx="419832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Pennanteckning 9">
                <a:extLst>
                  <a:ext uri="{FF2B5EF4-FFF2-40B4-BE49-F238E27FC236}">
                    <a16:creationId xmlns:a16="http://schemas.microsoft.com/office/drawing/2014/main" id="{EAF0FE95-8603-06D0-BACF-C565CF801F4C}"/>
                  </a:ext>
                </a:extLst>
              </p14:cNvPr>
              <p14:cNvContentPartPr/>
              <p14:nvPr/>
            </p14:nvContentPartPr>
            <p14:xfrm>
              <a:off x="6444863" y="4185157"/>
              <a:ext cx="4601520" cy="360"/>
            </p14:xfrm>
          </p:contentPart>
        </mc:Choice>
        <mc:Fallback xmlns="">
          <p:pic>
            <p:nvPicPr>
              <p:cNvPr id="10" name="Pennanteckning 9">
                <a:extLst>
                  <a:ext uri="{FF2B5EF4-FFF2-40B4-BE49-F238E27FC236}">
                    <a16:creationId xmlns:a16="http://schemas.microsoft.com/office/drawing/2014/main" id="{EAF0FE95-8603-06D0-BACF-C565CF801F4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36223" y="4176517"/>
                <a:ext cx="461916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Pennanteckning 10">
                <a:extLst>
                  <a:ext uri="{FF2B5EF4-FFF2-40B4-BE49-F238E27FC236}">
                    <a16:creationId xmlns:a16="http://schemas.microsoft.com/office/drawing/2014/main" id="{F9AE756B-7148-C576-E601-3BEA7D4045DB}"/>
                  </a:ext>
                </a:extLst>
              </p14:cNvPr>
              <p14:cNvContentPartPr/>
              <p14:nvPr/>
            </p14:nvContentPartPr>
            <p14:xfrm>
              <a:off x="5757623" y="1668757"/>
              <a:ext cx="360" cy="1899000"/>
            </p14:xfrm>
          </p:contentPart>
        </mc:Choice>
        <mc:Fallback xmlns="">
          <p:pic>
            <p:nvPicPr>
              <p:cNvPr id="11" name="Pennanteckning 10">
                <a:extLst>
                  <a:ext uri="{FF2B5EF4-FFF2-40B4-BE49-F238E27FC236}">
                    <a16:creationId xmlns:a16="http://schemas.microsoft.com/office/drawing/2014/main" id="{F9AE756B-7148-C576-E601-3BEA7D4045D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748983" y="1659757"/>
                <a:ext cx="18000" cy="191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Pennanteckning 11">
                <a:extLst>
                  <a:ext uri="{FF2B5EF4-FFF2-40B4-BE49-F238E27FC236}">
                    <a16:creationId xmlns:a16="http://schemas.microsoft.com/office/drawing/2014/main" id="{7F9A59ED-59CC-846E-07B3-D3FE6DCA815E}"/>
                  </a:ext>
                </a:extLst>
              </p14:cNvPr>
              <p14:cNvContentPartPr/>
              <p14:nvPr/>
            </p14:nvContentPartPr>
            <p14:xfrm>
              <a:off x="5757623" y="4775917"/>
              <a:ext cx="360" cy="1702800"/>
            </p14:xfrm>
          </p:contentPart>
        </mc:Choice>
        <mc:Fallback xmlns="">
          <p:pic>
            <p:nvPicPr>
              <p:cNvPr id="12" name="Pennanteckning 11">
                <a:extLst>
                  <a:ext uri="{FF2B5EF4-FFF2-40B4-BE49-F238E27FC236}">
                    <a16:creationId xmlns:a16="http://schemas.microsoft.com/office/drawing/2014/main" id="{7F9A59ED-59CC-846E-07B3-D3FE6DCA815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48983" y="4766917"/>
                <a:ext cx="18000" cy="1720440"/>
              </a:xfrm>
              <a:prstGeom prst="rect">
                <a:avLst/>
              </a:prstGeom>
            </p:spPr>
          </p:pic>
        </mc:Fallback>
      </mc:AlternateContent>
      <p:sp>
        <p:nvSpPr>
          <p:cNvPr id="19" name="textruta 18">
            <a:extLst>
              <a:ext uri="{FF2B5EF4-FFF2-40B4-BE49-F238E27FC236}">
                <a16:creationId xmlns:a16="http://schemas.microsoft.com/office/drawing/2014/main" id="{4888550A-361A-2D49-782D-C3765F3908DB}"/>
              </a:ext>
            </a:extLst>
          </p:cNvPr>
          <p:cNvSpPr txBox="1"/>
          <p:nvPr/>
        </p:nvSpPr>
        <p:spPr>
          <a:xfrm>
            <a:off x="6266970" y="1621628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Planera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  <p:pic>
        <p:nvPicPr>
          <p:cNvPr id="13" name="Bildobjekt 12" descr="En bild som visar text, Teckensnitt, diagram, symbol&#10;&#10;Automatiskt genererad beskrivning">
            <a:extLst>
              <a:ext uri="{FF2B5EF4-FFF2-40B4-BE49-F238E27FC236}">
                <a16:creationId xmlns:a16="http://schemas.microsoft.com/office/drawing/2014/main" id="{3A198A26-4E55-D463-7F86-00F866AEF19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788" y="3534030"/>
            <a:ext cx="1516791" cy="1334562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5FEBEDFE-6864-F980-8277-ADBEE85E9A98}"/>
              </a:ext>
            </a:extLst>
          </p:cNvPr>
          <p:cNvSpPr txBox="1"/>
          <p:nvPr/>
        </p:nvSpPr>
        <p:spPr>
          <a:xfrm>
            <a:off x="6363295" y="4185157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Göra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E6F5725B-EA2B-7186-AB50-9522D52A9CB1}"/>
              </a:ext>
            </a:extLst>
          </p:cNvPr>
          <p:cNvSpPr txBox="1"/>
          <p:nvPr/>
        </p:nvSpPr>
        <p:spPr>
          <a:xfrm>
            <a:off x="859806" y="4277332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Studera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79E97FAD-BDA6-28DE-51CD-876CD5DA22AB}"/>
              </a:ext>
            </a:extLst>
          </p:cNvPr>
          <p:cNvSpPr txBox="1"/>
          <p:nvPr/>
        </p:nvSpPr>
        <p:spPr>
          <a:xfrm>
            <a:off x="909781" y="1607455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Agera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8487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680" y="553027"/>
            <a:ext cx="9395668" cy="591561"/>
          </a:xfrm>
        </p:spPr>
        <p:txBody>
          <a:bodyPr>
            <a:noAutofit/>
          </a:bodyPr>
          <a:lstStyle/>
          <a:p>
            <a:r>
              <a:rPr lang="sv-SE" sz="3600" dirty="0">
                <a:latin typeface="Abadi Extra Light" panose="020B0204020104020204" pitchFamily="34" charset="0"/>
              </a:rPr>
              <a:t>Analys  </a:t>
            </a:r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4309474D-9E99-54F4-0994-FFE260C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>
                <a:latin typeface="Abadi Extra Light" panose="020B0204020104020204" pitchFamily="34" charset="0"/>
              </a:rPr>
              <a:t>Resultat av de testade förändringarna kopplat till övergripande mål:</a:t>
            </a:r>
          </a:p>
          <a:p>
            <a:pPr marL="0" indent="0">
              <a:buNone/>
            </a:pPr>
            <a:br>
              <a:rPr lang="sv-SE" dirty="0">
                <a:latin typeface="Abadi Extra Light" panose="020B0204020104020204" pitchFamily="34" charset="0"/>
              </a:rPr>
            </a:br>
            <a:endParaRPr lang="sv-SE" sz="18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sv-SE" sz="18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01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88777A2-236D-4127-5709-857B28F924E5}"/>
              </a:ext>
            </a:extLst>
          </p:cNvPr>
          <p:cNvSpPr/>
          <p:nvPr/>
        </p:nvSpPr>
        <p:spPr>
          <a:xfrm>
            <a:off x="508987" y="1553592"/>
            <a:ext cx="11174028" cy="50315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90F1992C-9D4C-908E-4558-C298C82EE6F9}"/>
              </a:ext>
            </a:extLst>
          </p:cNvPr>
          <p:cNvGraphicFramePr>
            <a:graphicFrameLocks noGrp="1"/>
          </p:cNvGraphicFramePr>
          <p:nvPr/>
        </p:nvGraphicFramePr>
        <p:xfrm>
          <a:off x="2005618" y="-39691"/>
          <a:ext cx="9001001" cy="1283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880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340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  <a:ea typeface="+mn-ea"/>
                          <a:cs typeface="+mn-cs"/>
                        </a:rPr>
                        <a:t>Förändring att testa: </a:t>
                      </a: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sv-SE" sz="1400" b="0" kern="12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  <a:ea typeface="+mn-ea"/>
                          <a:cs typeface="+mn-cs"/>
                        </a:rPr>
                        <a:t>Startdatum:</a:t>
                      </a: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Pennanteckning 8">
                <a:extLst>
                  <a:ext uri="{FF2B5EF4-FFF2-40B4-BE49-F238E27FC236}">
                    <a16:creationId xmlns:a16="http://schemas.microsoft.com/office/drawing/2014/main" id="{0816FEA8-EF75-85FE-F4C4-BCF902ACDF6A}"/>
                  </a:ext>
                </a:extLst>
              </p14:cNvPr>
              <p14:cNvContentPartPr/>
              <p14:nvPr/>
            </p14:nvContentPartPr>
            <p14:xfrm>
              <a:off x="940823" y="4185157"/>
              <a:ext cx="4180680" cy="360"/>
            </p14:xfrm>
          </p:contentPart>
        </mc:Choice>
        <mc:Fallback xmlns="">
          <p:pic>
            <p:nvPicPr>
              <p:cNvPr id="9" name="Pennanteckning 8">
                <a:extLst>
                  <a:ext uri="{FF2B5EF4-FFF2-40B4-BE49-F238E27FC236}">
                    <a16:creationId xmlns:a16="http://schemas.microsoft.com/office/drawing/2014/main" id="{0816FEA8-EF75-85FE-F4C4-BCF902ACDF6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1823" y="4176517"/>
                <a:ext cx="419832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Pennanteckning 9">
                <a:extLst>
                  <a:ext uri="{FF2B5EF4-FFF2-40B4-BE49-F238E27FC236}">
                    <a16:creationId xmlns:a16="http://schemas.microsoft.com/office/drawing/2014/main" id="{EAF0FE95-8603-06D0-BACF-C565CF801F4C}"/>
                  </a:ext>
                </a:extLst>
              </p14:cNvPr>
              <p14:cNvContentPartPr/>
              <p14:nvPr/>
            </p14:nvContentPartPr>
            <p14:xfrm>
              <a:off x="6444863" y="4185157"/>
              <a:ext cx="4601520" cy="360"/>
            </p14:xfrm>
          </p:contentPart>
        </mc:Choice>
        <mc:Fallback xmlns="">
          <p:pic>
            <p:nvPicPr>
              <p:cNvPr id="10" name="Pennanteckning 9">
                <a:extLst>
                  <a:ext uri="{FF2B5EF4-FFF2-40B4-BE49-F238E27FC236}">
                    <a16:creationId xmlns:a16="http://schemas.microsoft.com/office/drawing/2014/main" id="{EAF0FE95-8603-06D0-BACF-C565CF801F4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36223" y="4176517"/>
                <a:ext cx="461916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Pennanteckning 10">
                <a:extLst>
                  <a:ext uri="{FF2B5EF4-FFF2-40B4-BE49-F238E27FC236}">
                    <a16:creationId xmlns:a16="http://schemas.microsoft.com/office/drawing/2014/main" id="{F9AE756B-7148-C576-E601-3BEA7D4045DB}"/>
                  </a:ext>
                </a:extLst>
              </p14:cNvPr>
              <p14:cNvContentPartPr/>
              <p14:nvPr/>
            </p14:nvContentPartPr>
            <p14:xfrm>
              <a:off x="5757623" y="1668757"/>
              <a:ext cx="360" cy="1899000"/>
            </p14:xfrm>
          </p:contentPart>
        </mc:Choice>
        <mc:Fallback xmlns="">
          <p:pic>
            <p:nvPicPr>
              <p:cNvPr id="11" name="Pennanteckning 10">
                <a:extLst>
                  <a:ext uri="{FF2B5EF4-FFF2-40B4-BE49-F238E27FC236}">
                    <a16:creationId xmlns:a16="http://schemas.microsoft.com/office/drawing/2014/main" id="{F9AE756B-7148-C576-E601-3BEA7D4045D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748983" y="1659757"/>
                <a:ext cx="18000" cy="191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Pennanteckning 11">
                <a:extLst>
                  <a:ext uri="{FF2B5EF4-FFF2-40B4-BE49-F238E27FC236}">
                    <a16:creationId xmlns:a16="http://schemas.microsoft.com/office/drawing/2014/main" id="{7F9A59ED-59CC-846E-07B3-D3FE6DCA815E}"/>
                  </a:ext>
                </a:extLst>
              </p14:cNvPr>
              <p14:cNvContentPartPr/>
              <p14:nvPr/>
            </p14:nvContentPartPr>
            <p14:xfrm>
              <a:off x="5757623" y="4775917"/>
              <a:ext cx="360" cy="1702800"/>
            </p14:xfrm>
          </p:contentPart>
        </mc:Choice>
        <mc:Fallback xmlns="">
          <p:pic>
            <p:nvPicPr>
              <p:cNvPr id="12" name="Pennanteckning 11">
                <a:extLst>
                  <a:ext uri="{FF2B5EF4-FFF2-40B4-BE49-F238E27FC236}">
                    <a16:creationId xmlns:a16="http://schemas.microsoft.com/office/drawing/2014/main" id="{7F9A59ED-59CC-846E-07B3-D3FE6DCA815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48983" y="4766917"/>
                <a:ext cx="18000" cy="1720440"/>
              </a:xfrm>
              <a:prstGeom prst="rect">
                <a:avLst/>
              </a:prstGeom>
            </p:spPr>
          </p:pic>
        </mc:Fallback>
      </mc:AlternateContent>
      <p:sp>
        <p:nvSpPr>
          <p:cNvPr id="19" name="textruta 18">
            <a:extLst>
              <a:ext uri="{FF2B5EF4-FFF2-40B4-BE49-F238E27FC236}">
                <a16:creationId xmlns:a16="http://schemas.microsoft.com/office/drawing/2014/main" id="{4888550A-361A-2D49-782D-C3765F3908DB}"/>
              </a:ext>
            </a:extLst>
          </p:cNvPr>
          <p:cNvSpPr txBox="1"/>
          <p:nvPr/>
        </p:nvSpPr>
        <p:spPr>
          <a:xfrm>
            <a:off x="6266970" y="1621628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Planera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  <p:pic>
        <p:nvPicPr>
          <p:cNvPr id="13" name="Bildobjekt 12" descr="En bild som visar text, Teckensnitt, diagram, symbol&#10;&#10;Automatiskt genererad beskrivning">
            <a:extLst>
              <a:ext uri="{FF2B5EF4-FFF2-40B4-BE49-F238E27FC236}">
                <a16:creationId xmlns:a16="http://schemas.microsoft.com/office/drawing/2014/main" id="{3A198A26-4E55-D463-7F86-00F866AEF19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788" y="3534030"/>
            <a:ext cx="1516791" cy="1334562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5FEBEDFE-6864-F980-8277-ADBEE85E9A98}"/>
              </a:ext>
            </a:extLst>
          </p:cNvPr>
          <p:cNvSpPr txBox="1"/>
          <p:nvPr/>
        </p:nvSpPr>
        <p:spPr>
          <a:xfrm>
            <a:off x="6363295" y="4185157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Göra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E6F5725B-EA2B-7186-AB50-9522D52A9CB1}"/>
              </a:ext>
            </a:extLst>
          </p:cNvPr>
          <p:cNvSpPr txBox="1"/>
          <p:nvPr/>
        </p:nvSpPr>
        <p:spPr>
          <a:xfrm>
            <a:off x="859806" y="4277332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Studera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79E97FAD-BDA6-28DE-51CD-876CD5DA22AB}"/>
              </a:ext>
            </a:extLst>
          </p:cNvPr>
          <p:cNvSpPr txBox="1"/>
          <p:nvPr/>
        </p:nvSpPr>
        <p:spPr>
          <a:xfrm>
            <a:off x="909781" y="1607455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Agera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230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680" y="553027"/>
            <a:ext cx="9395668" cy="591561"/>
          </a:xfrm>
        </p:spPr>
        <p:txBody>
          <a:bodyPr>
            <a:noAutofit/>
          </a:bodyPr>
          <a:lstStyle/>
          <a:p>
            <a:r>
              <a:rPr lang="sv-SE" sz="3600" dirty="0">
                <a:latin typeface="Abadi Extra Light" panose="020B0204020104020204" pitchFamily="34" charset="0"/>
              </a:rPr>
              <a:t>Analys  </a:t>
            </a:r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4309474D-9E99-54F4-0994-FFE260C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>
                <a:latin typeface="Abadi Extra Light" panose="020B0204020104020204" pitchFamily="34" charset="0"/>
              </a:rPr>
              <a:t>Resultat av de testade förändringarna kopplat till övergripande mål:</a:t>
            </a:r>
          </a:p>
          <a:p>
            <a:pPr marL="0" indent="0">
              <a:buNone/>
            </a:pPr>
            <a:br>
              <a:rPr lang="sv-SE" dirty="0">
                <a:latin typeface="Abadi Extra Light" panose="020B0204020104020204" pitchFamily="34" charset="0"/>
              </a:rPr>
            </a:br>
            <a:endParaRPr lang="sv-SE" sz="18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sv-SE" sz="18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88777A2-236D-4127-5709-857B28F924E5}"/>
              </a:ext>
            </a:extLst>
          </p:cNvPr>
          <p:cNvSpPr/>
          <p:nvPr/>
        </p:nvSpPr>
        <p:spPr>
          <a:xfrm>
            <a:off x="508987" y="1553592"/>
            <a:ext cx="11174028" cy="50315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90F1992C-9D4C-908E-4558-C298C82EE6F9}"/>
              </a:ext>
            </a:extLst>
          </p:cNvPr>
          <p:cNvGraphicFramePr>
            <a:graphicFrameLocks noGrp="1"/>
          </p:cNvGraphicFramePr>
          <p:nvPr/>
        </p:nvGraphicFramePr>
        <p:xfrm>
          <a:off x="2005618" y="-39691"/>
          <a:ext cx="9001001" cy="1283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880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340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  <a:ea typeface="+mn-ea"/>
                          <a:cs typeface="+mn-cs"/>
                        </a:rPr>
                        <a:t>Förändring att testa: </a:t>
                      </a: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sv-SE" sz="1400" b="0" kern="12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  <a:ea typeface="+mn-ea"/>
                          <a:cs typeface="+mn-cs"/>
                        </a:rPr>
                        <a:t>Startdatum:</a:t>
                      </a: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Pennanteckning 8">
                <a:extLst>
                  <a:ext uri="{FF2B5EF4-FFF2-40B4-BE49-F238E27FC236}">
                    <a16:creationId xmlns:a16="http://schemas.microsoft.com/office/drawing/2014/main" id="{0816FEA8-EF75-85FE-F4C4-BCF902ACDF6A}"/>
                  </a:ext>
                </a:extLst>
              </p14:cNvPr>
              <p14:cNvContentPartPr/>
              <p14:nvPr/>
            </p14:nvContentPartPr>
            <p14:xfrm>
              <a:off x="940823" y="4185157"/>
              <a:ext cx="4180680" cy="360"/>
            </p14:xfrm>
          </p:contentPart>
        </mc:Choice>
        <mc:Fallback xmlns="">
          <p:pic>
            <p:nvPicPr>
              <p:cNvPr id="9" name="Pennanteckning 8">
                <a:extLst>
                  <a:ext uri="{FF2B5EF4-FFF2-40B4-BE49-F238E27FC236}">
                    <a16:creationId xmlns:a16="http://schemas.microsoft.com/office/drawing/2014/main" id="{0816FEA8-EF75-85FE-F4C4-BCF902ACDF6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1823" y="4176517"/>
                <a:ext cx="419832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Pennanteckning 9">
                <a:extLst>
                  <a:ext uri="{FF2B5EF4-FFF2-40B4-BE49-F238E27FC236}">
                    <a16:creationId xmlns:a16="http://schemas.microsoft.com/office/drawing/2014/main" id="{EAF0FE95-8603-06D0-BACF-C565CF801F4C}"/>
                  </a:ext>
                </a:extLst>
              </p14:cNvPr>
              <p14:cNvContentPartPr/>
              <p14:nvPr/>
            </p14:nvContentPartPr>
            <p14:xfrm>
              <a:off x="6444863" y="4185157"/>
              <a:ext cx="4601520" cy="360"/>
            </p14:xfrm>
          </p:contentPart>
        </mc:Choice>
        <mc:Fallback xmlns="">
          <p:pic>
            <p:nvPicPr>
              <p:cNvPr id="10" name="Pennanteckning 9">
                <a:extLst>
                  <a:ext uri="{FF2B5EF4-FFF2-40B4-BE49-F238E27FC236}">
                    <a16:creationId xmlns:a16="http://schemas.microsoft.com/office/drawing/2014/main" id="{EAF0FE95-8603-06D0-BACF-C565CF801F4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36223" y="4176517"/>
                <a:ext cx="461916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Pennanteckning 10">
                <a:extLst>
                  <a:ext uri="{FF2B5EF4-FFF2-40B4-BE49-F238E27FC236}">
                    <a16:creationId xmlns:a16="http://schemas.microsoft.com/office/drawing/2014/main" id="{F9AE756B-7148-C576-E601-3BEA7D4045DB}"/>
                  </a:ext>
                </a:extLst>
              </p14:cNvPr>
              <p14:cNvContentPartPr/>
              <p14:nvPr/>
            </p14:nvContentPartPr>
            <p14:xfrm>
              <a:off x="5757623" y="1668757"/>
              <a:ext cx="360" cy="1899000"/>
            </p14:xfrm>
          </p:contentPart>
        </mc:Choice>
        <mc:Fallback xmlns="">
          <p:pic>
            <p:nvPicPr>
              <p:cNvPr id="11" name="Pennanteckning 10">
                <a:extLst>
                  <a:ext uri="{FF2B5EF4-FFF2-40B4-BE49-F238E27FC236}">
                    <a16:creationId xmlns:a16="http://schemas.microsoft.com/office/drawing/2014/main" id="{F9AE756B-7148-C576-E601-3BEA7D4045D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748983" y="1659757"/>
                <a:ext cx="18000" cy="191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Pennanteckning 11">
                <a:extLst>
                  <a:ext uri="{FF2B5EF4-FFF2-40B4-BE49-F238E27FC236}">
                    <a16:creationId xmlns:a16="http://schemas.microsoft.com/office/drawing/2014/main" id="{7F9A59ED-59CC-846E-07B3-D3FE6DCA815E}"/>
                  </a:ext>
                </a:extLst>
              </p14:cNvPr>
              <p14:cNvContentPartPr/>
              <p14:nvPr/>
            </p14:nvContentPartPr>
            <p14:xfrm>
              <a:off x="5757623" y="4775917"/>
              <a:ext cx="360" cy="1702800"/>
            </p14:xfrm>
          </p:contentPart>
        </mc:Choice>
        <mc:Fallback xmlns="">
          <p:pic>
            <p:nvPicPr>
              <p:cNvPr id="12" name="Pennanteckning 11">
                <a:extLst>
                  <a:ext uri="{FF2B5EF4-FFF2-40B4-BE49-F238E27FC236}">
                    <a16:creationId xmlns:a16="http://schemas.microsoft.com/office/drawing/2014/main" id="{7F9A59ED-59CC-846E-07B3-D3FE6DCA815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48983" y="4766917"/>
                <a:ext cx="18000" cy="1720440"/>
              </a:xfrm>
              <a:prstGeom prst="rect">
                <a:avLst/>
              </a:prstGeom>
            </p:spPr>
          </p:pic>
        </mc:Fallback>
      </mc:AlternateContent>
      <p:sp>
        <p:nvSpPr>
          <p:cNvPr id="19" name="textruta 18">
            <a:extLst>
              <a:ext uri="{FF2B5EF4-FFF2-40B4-BE49-F238E27FC236}">
                <a16:creationId xmlns:a16="http://schemas.microsoft.com/office/drawing/2014/main" id="{4888550A-361A-2D49-782D-C3765F3908DB}"/>
              </a:ext>
            </a:extLst>
          </p:cNvPr>
          <p:cNvSpPr txBox="1"/>
          <p:nvPr/>
        </p:nvSpPr>
        <p:spPr>
          <a:xfrm>
            <a:off x="6266970" y="1621628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Planera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  <p:pic>
        <p:nvPicPr>
          <p:cNvPr id="13" name="Bildobjekt 12" descr="En bild som visar text, Teckensnitt, diagram, symbol&#10;&#10;Automatiskt genererad beskrivning">
            <a:extLst>
              <a:ext uri="{FF2B5EF4-FFF2-40B4-BE49-F238E27FC236}">
                <a16:creationId xmlns:a16="http://schemas.microsoft.com/office/drawing/2014/main" id="{3A198A26-4E55-D463-7F86-00F866AEF19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788" y="3534030"/>
            <a:ext cx="1516791" cy="1334562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5FEBEDFE-6864-F980-8277-ADBEE85E9A98}"/>
              </a:ext>
            </a:extLst>
          </p:cNvPr>
          <p:cNvSpPr txBox="1"/>
          <p:nvPr/>
        </p:nvSpPr>
        <p:spPr>
          <a:xfrm>
            <a:off x="6363295" y="4185157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Göra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E6F5725B-EA2B-7186-AB50-9522D52A9CB1}"/>
              </a:ext>
            </a:extLst>
          </p:cNvPr>
          <p:cNvSpPr txBox="1"/>
          <p:nvPr/>
        </p:nvSpPr>
        <p:spPr>
          <a:xfrm>
            <a:off x="859806" y="4277332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Studera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79E97FAD-BDA6-28DE-51CD-876CD5DA22AB}"/>
              </a:ext>
            </a:extLst>
          </p:cNvPr>
          <p:cNvSpPr txBox="1"/>
          <p:nvPr/>
        </p:nvSpPr>
        <p:spPr>
          <a:xfrm>
            <a:off x="909781" y="1607455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Agera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6880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680" y="553027"/>
            <a:ext cx="9395668" cy="591561"/>
          </a:xfrm>
        </p:spPr>
        <p:txBody>
          <a:bodyPr>
            <a:noAutofit/>
          </a:bodyPr>
          <a:lstStyle/>
          <a:p>
            <a:r>
              <a:rPr lang="sv-SE" sz="3600" dirty="0">
                <a:latin typeface="Abadi Extra Light" panose="020B0204020104020204" pitchFamily="34" charset="0"/>
              </a:rPr>
              <a:t>Analys  </a:t>
            </a:r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4309474D-9E99-54F4-0994-FFE260C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>
                <a:latin typeface="Abadi Extra Light" panose="020B0204020104020204" pitchFamily="34" charset="0"/>
              </a:rPr>
              <a:t>Resultat av de testade förändringarna kopplat till övergripande mål:</a:t>
            </a:r>
          </a:p>
          <a:p>
            <a:pPr marL="0" indent="0">
              <a:buNone/>
            </a:pPr>
            <a:br>
              <a:rPr lang="sv-SE" dirty="0">
                <a:latin typeface="Abadi Extra Light" panose="020B0204020104020204" pitchFamily="34" charset="0"/>
              </a:rPr>
            </a:br>
            <a:endParaRPr lang="sv-SE" sz="18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sv-SE" sz="18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63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88777A2-236D-4127-5709-857B28F924E5}"/>
              </a:ext>
            </a:extLst>
          </p:cNvPr>
          <p:cNvSpPr/>
          <p:nvPr/>
        </p:nvSpPr>
        <p:spPr>
          <a:xfrm>
            <a:off x="508987" y="1553592"/>
            <a:ext cx="11174028" cy="50315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90F1992C-9D4C-908E-4558-C298C82EE6F9}"/>
              </a:ext>
            </a:extLst>
          </p:cNvPr>
          <p:cNvGraphicFramePr>
            <a:graphicFrameLocks noGrp="1"/>
          </p:cNvGraphicFramePr>
          <p:nvPr/>
        </p:nvGraphicFramePr>
        <p:xfrm>
          <a:off x="2005618" y="-39691"/>
          <a:ext cx="9001001" cy="1283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880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340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 dirty="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lang="sv-SE" sz="1400" b="0" kern="1200">
                        <a:solidFill>
                          <a:schemeClr val="tx1"/>
                        </a:solidFill>
                        <a:latin typeface="Abadi Extra Light" panose="020B0204020104020204" pitchFamily="34" charset="0"/>
                        <a:ea typeface="+mn-ea"/>
                        <a:cs typeface="+mn-cs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  <a:ea typeface="+mn-ea"/>
                          <a:cs typeface="+mn-cs"/>
                        </a:rPr>
                        <a:t>Förändring att testa: </a:t>
                      </a: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sv-SE" sz="1400" b="0" kern="12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2813" rtl="0" eaLnBrk="1" fontAlgn="base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  <a:ea typeface="+mn-ea"/>
                          <a:cs typeface="+mn-cs"/>
                        </a:rPr>
                        <a:t>Startdatum:</a:t>
                      </a: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3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Pennanteckning 8">
                <a:extLst>
                  <a:ext uri="{FF2B5EF4-FFF2-40B4-BE49-F238E27FC236}">
                    <a16:creationId xmlns:a16="http://schemas.microsoft.com/office/drawing/2014/main" id="{0816FEA8-EF75-85FE-F4C4-BCF902ACDF6A}"/>
                  </a:ext>
                </a:extLst>
              </p14:cNvPr>
              <p14:cNvContentPartPr/>
              <p14:nvPr/>
            </p14:nvContentPartPr>
            <p14:xfrm>
              <a:off x="940823" y="4185157"/>
              <a:ext cx="4180680" cy="360"/>
            </p14:xfrm>
          </p:contentPart>
        </mc:Choice>
        <mc:Fallback xmlns="">
          <p:pic>
            <p:nvPicPr>
              <p:cNvPr id="9" name="Pennanteckning 8">
                <a:extLst>
                  <a:ext uri="{FF2B5EF4-FFF2-40B4-BE49-F238E27FC236}">
                    <a16:creationId xmlns:a16="http://schemas.microsoft.com/office/drawing/2014/main" id="{0816FEA8-EF75-85FE-F4C4-BCF902ACDF6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1823" y="4176517"/>
                <a:ext cx="419832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Pennanteckning 9">
                <a:extLst>
                  <a:ext uri="{FF2B5EF4-FFF2-40B4-BE49-F238E27FC236}">
                    <a16:creationId xmlns:a16="http://schemas.microsoft.com/office/drawing/2014/main" id="{EAF0FE95-8603-06D0-BACF-C565CF801F4C}"/>
                  </a:ext>
                </a:extLst>
              </p14:cNvPr>
              <p14:cNvContentPartPr/>
              <p14:nvPr/>
            </p14:nvContentPartPr>
            <p14:xfrm>
              <a:off x="6444863" y="4185157"/>
              <a:ext cx="4601520" cy="360"/>
            </p14:xfrm>
          </p:contentPart>
        </mc:Choice>
        <mc:Fallback xmlns="">
          <p:pic>
            <p:nvPicPr>
              <p:cNvPr id="10" name="Pennanteckning 9">
                <a:extLst>
                  <a:ext uri="{FF2B5EF4-FFF2-40B4-BE49-F238E27FC236}">
                    <a16:creationId xmlns:a16="http://schemas.microsoft.com/office/drawing/2014/main" id="{EAF0FE95-8603-06D0-BACF-C565CF801F4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36223" y="4176517"/>
                <a:ext cx="461916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Pennanteckning 10">
                <a:extLst>
                  <a:ext uri="{FF2B5EF4-FFF2-40B4-BE49-F238E27FC236}">
                    <a16:creationId xmlns:a16="http://schemas.microsoft.com/office/drawing/2014/main" id="{F9AE756B-7148-C576-E601-3BEA7D4045DB}"/>
                  </a:ext>
                </a:extLst>
              </p14:cNvPr>
              <p14:cNvContentPartPr/>
              <p14:nvPr/>
            </p14:nvContentPartPr>
            <p14:xfrm>
              <a:off x="5757623" y="1668757"/>
              <a:ext cx="360" cy="1899000"/>
            </p14:xfrm>
          </p:contentPart>
        </mc:Choice>
        <mc:Fallback xmlns="">
          <p:pic>
            <p:nvPicPr>
              <p:cNvPr id="11" name="Pennanteckning 10">
                <a:extLst>
                  <a:ext uri="{FF2B5EF4-FFF2-40B4-BE49-F238E27FC236}">
                    <a16:creationId xmlns:a16="http://schemas.microsoft.com/office/drawing/2014/main" id="{F9AE756B-7148-C576-E601-3BEA7D4045D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748983" y="1659757"/>
                <a:ext cx="18000" cy="191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Pennanteckning 11">
                <a:extLst>
                  <a:ext uri="{FF2B5EF4-FFF2-40B4-BE49-F238E27FC236}">
                    <a16:creationId xmlns:a16="http://schemas.microsoft.com/office/drawing/2014/main" id="{7F9A59ED-59CC-846E-07B3-D3FE6DCA815E}"/>
                  </a:ext>
                </a:extLst>
              </p14:cNvPr>
              <p14:cNvContentPartPr/>
              <p14:nvPr/>
            </p14:nvContentPartPr>
            <p14:xfrm>
              <a:off x="5757623" y="4775917"/>
              <a:ext cx="360" cy="1702800"/>
            </p14:xfrm>
          </p:contentPart>
        </mc:Choice>
        <mc:Fallback xmlns="">
          <p:pic>
            <p:nvPicPr>
              <p:cNvPr id="12" name="Pennanteckning 11">
                <a:extLst>
                  <a:ext uri="{FF2B5EF4-FFF2-40B4-BE49-F238E27FC236}">
                    <a16:creationId xmlns:a16="http://schemas.microsoft.com/office/drawing/2014/main" id="{7F9A59ED-59CC-846E-07B3-D3FE6DCA815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48983" y="4766917"/>
                <a:ext cx="18000" cy="1720440"/>
              </a:xfrm>
              <a:prstGeom prst="rect">
                <a:avLst/>
              </a:prstGeom>
            </p:spPr>
          </p:pic>
        </mc:Fallback>
      </mc:AlternateContent>
      <p:sp>
        <p:nvSpPr>
          <p:cNvPr id="19" name="textruta 18">
            <a:extLst>
              <a:ext uri="{FF2B5EF4-FFF2-40B4-BE49-F238E27FC236}">
                <a16:creationId xmlns:a16="http://schemas.microsoft.com/office/drawing/2014/main" id="{4888550A-361A-2D49-782D-C3765F3908DB}"/>
              </a:ext>
            </a:extLst>
          </p:cNvPr>
          <p:cNvSpPr txBox="1"/>
          <p:nvPr/>
        </p:nvSpPr>
        <p:spPr>
          <a:xfrm>
            <a:off x="6266970" y="1621628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Planera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  <p:pic>
        <p:nvPicPr>
          <p:cNvPr id="13" name="Bildobjekt 12" descr="En bild som visar text, Teckensnitt, diagram, symbol&#10;&#10;Automatiskt genererad beskrivning">
            <a:extLst>
              <a:ext uri="{FF2B5EF4-FFF2-40B4-BE49-F238E27FC236}">
                <a16:creationId xmlns:a16="http://schemas.microsoft.com/office/drawing/2014/main" id="{3A198A26-4E55-D463-7F86-00F866AEF19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788" y="3534030"/>
            <a:ext cx="1516791" cy="1334562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5FEBEDFE-6864-F980-8277-ADBEE85E9A98}"/>
              </a:ext>
            </a:extLst>
          </p:cNvPr>
          <p:cNvSpPr txBox="1"/>
          <p:nvPr/>
        </p:nvSpPr>
        <p:spPr>
          <a:xfrm>
            <a:off x="6363295" y="4185157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Göra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E6F5725B-EA2B-7186-AB50-9522D52A9CB1}"/>
              </a:ext>
            </a:extLst>
          </p:cNvPr>
          <p:cNvSpPr txBox="1"/>
          <p:nvPr/>
        </p:nvSpPr>
        <p:spPr>
          <a:xfrm>
            <a:off x="859806" y="4277332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Studera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79E97FAD-BDA6-28DE-51CD-876CD5DA22AB}"/>
              </a:ext>
            </a:extLst>
          </p:cNvPr>
          <p:cNvSpPr txBox="1"/>
          <p:nvPr/>
        </p:nvSpPr>
        <p:spPr>
          <a:xfrm>
            <a:off x="909781" y="1607455"/>
            <a:ext cx="4643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Agera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: </a:t>
            </a:r>
            <a:b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831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680" y="385256"/>
            <a:ext cx="2314953" cy="591561"/>
          </a:xfrm>
        </p:spPr>
        <p:txBody>
          <a:bodyPr>
            <a:noAutofit/>
          </a:bodyPr>
          <a:lstStyle/>
          <a:p>
            <a:r>
              <a:rPr lang="sv-SE" sz="3600" dirty="0">
                <a:latin typeface="Abadi Extra Light" panose="020B0204020104020204" pitchFamily="34" charset="0"/>
              </a:rPr>
              <a:t>Bakgrund</a:t>
            </a:r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4309474D-9E99-54F4-0994-FFE260C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>
                <a:latin typeface="Abadi Extra Light" panose="020B0204020104020204" pitchFamily="34" charset="0"/>
              </a:rPr>
              <a:t>Beskrivning:</a:t>
            </a:r>
            <a:br>
              <a:rPr lang="sv-SE" dirty="0">
                <a:latin typeface="Abadi Extra Light" panose="020B0204020104020204" pitchFamily="34" charset="0"/>
              </a:rPr>
            </a:br>
            <a:r>
              <a:rPr lang="sv-SE" sz="1800" dirty="0">
                <a:latin typeface="Abadi Extra Light" panose="020B0204020104020204" pitchFamily="34" charset="0"/>
              </a:rPr>
              <a:t>Beskriv kliniksituation, patientunderlag</a:t>
            </a:r>
          </a:p>
        </p:txBody>
      </p:sp>
    </p:spTree>
    <p:extLst>
      <p:ext uri="{BB962C8B-B14F-4D97-AF65-F5344CB8AC3E}">
        <p14:creationId xmlns:p14="http://schemas.microsoft.com/office/powerpoint/2010/main" val="306777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680" y="553027"/>
            <a:ext cx="9395668" cy="591561"/>
          </a:xfrm>
        </p:spPr>
        <p:txBody>
          <a:bodyPr>
            <a:noAutofit/>
          </a:bodyPr>
          <a:lstStyle/>
          <a:p>
            <a:r>
              <a:rPr lang="sv-SE" sz="3600" dirty="0">
                <a:latin typeface="Abadi Extra Light" panose="020B0204020104020204" pitchFamily="34" charset="0"/>
              </a:rPr>
              <a:t>Analys  </a:t>
            </a:r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4309474D-9E99-54F4-0994-FFE260C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>
                <a:latin typeface="Abadi Extra Light" panose="020B0204020104020204" pitchFamily="34" charset="0"/>
              </a:rPr>
              <a:t>Resultat av de testade förändringarna kopplat till övergripande mål:</a:t>
            </a:r>
          </a:p>
          <a:p>
            <a:pPr marL="0" indent="0">
              <a:buNone/>
            </a:pPr>
            <a:br>
              <a:rPr lang="sv-SE" dirty="0">
                <a:latin typeface="Abadi Extra Light" panose="020B0204020104020204" pitchFamily="34" charset="0"/>
              </a:rPr>
            </a:br>
            <a:endParaRPr lang="sv-SE" sz="18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sv-SE" sz="18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62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680" y="385256"/>
            <a:ext cx="3847124" cy="591561"/>
          </a:xfrm>
        </p:spPr>
        <p:txBody>
          <a:bodyPr>
            <a:noAutofit/>
          </a:bodyPr>
          <a:lstStyle/>
          <a:p>
            <a:r>
              <a:rPr lang="sv-SE" sz="3600" dirty="0">
                <a:latin typeface="Abadi Extra Light" panose="020B0204020104020204" pitchFamily="34" charset="0"/>
              </a:rPr>
              <a:t>Sammanfattning</a:t>
            </a:r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4309474D-9E99-54F4-0994-FFE260C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>
                <a:latin typeface="Abadi Extra Light" panose="020B0204020104020204" pitchFamily="34" charset="0"/>
              </a:rPr>
              <a:t>Sammanfatta projektet kortfattat (görs i slutfasen)</a:t>
            </a:r>
          </a:p>
        </p:txBody>
      </p:sp>
    </p:spTree>
    <p:extLst>
      <p:ext uri="{BB962C8B-B14F-4D97-AF65-F5344CB8AC3E}">
        <p14:creationId xmlns:p14="http://schemas.microsoft.com/office/powerpoint/2010/main" val="195069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781" y="429994"/>
            <a:ext cx="10106891" cy="591561"/>
          </a:xfrm>
        </p:spPr>
        <p:txBody>
          <a:bodyPr>
            <a:noAutofit/>
          </a:bodyPr>
          <a:lstStyle/>
          <a:p>
            <a:pPr algn="ctr"/>
            <a:r>
              <a:rPr lang="sv-SE" sz="3600" dirty="0">
                <a:latin typeface="Abadi Extra Light" panose="020B0204020104020204" pitchFamily="34" charset="0"/>
              </a:rPr>
              <a:t>Loggbok</a:t>
            </a:r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ell 3">
            <a:extLst>
              <a:ext uri="{FF2B5EF4-FFF2-40B4-BE49-F238E27FC236}">
                <a16:creationId xmlns:a16="http://schemas.microsoft.com/office/drawing/2014/main" id="{E17A3190-64E9-537A-6F13-59D531FEB1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282">
                  <a:extLst>
                    <a:ext uri="{9D8B030D-6E8A-4147-A177-3AD203B41FA5}">
                      <a16:colId xmlns:a16="http://schemas.microsoft.com/office/drawing/2014/main" val="3015535334"/>
                    </a:ext>
                  </a:extLst>
                </a:gridCol>
                <a:gridCol w="8921318">
                  <a:extLst>
                    <a:ext uri="{9D8B030D-6E8A-4147-A177-3AD203B41FA5}">
                      <a16:colId xmlns:a16="http://schemas.microsoft.com/office/drawing/2014/main" val="415609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Anteckning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440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925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819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01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778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923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333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055908"/>
                  </a:ext>
                </a:extLst>
              </a:tr>
            </a:tbl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FE4931BC-CD26-9A83-EE07-4D6586766EC7}"/>
              </a:ext>
            </a:extLst>
          </p:cNvPr>
          <p:cNvSpPr txBox="1"/>
          <p:nvPr/>
        </p:nvSpPr>
        <p:spPr>
          <a:xfrm>
            <a:off x="1935332" y="1078056"/>
            <a:ext cx="8974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Skrivs kontinuerligt efter möte med arbetsgruppen, </a:t>
            </a:r>
            <a:r>
              <a:rPr kumimoji="0" lang="sv-SE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SKaPa</a:t>
            </a: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, insatser, resultat på kliniken. Svårigheter, framgångar etc.</a:t>
            </a:r>
          </a:p>
        </p:txBody>
      </p:sp>
    </p:spTree>
    <p:extLst>
      <p:ext uri="{BB962C8B-B14F-4D97-AF65-F5344CB8AC3E}">
        <p14:creationId xmlns:p14="http://schemas.microsoft.com/office/powerpoint/2010/main" val="2364937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781" y="429994"/>
            <a:ext cx="10106891" cy="591561"/>
          </a:xfrm>
        </p:spPr>
        <p:txBody>
          <a:bodyPr>
            <a:noAutofit/>
          </a:bodyPr>
          <a:lstStyle/>
          <a:p>
            <a:pPr algn="ctr"/>
            <a:r>
              <a:rPr lang="sv-SE" sz="3600" dirty="0">
                <a:latin typeface="Abadi Extra Light" panose="020B0204020104020204" pitchFamily="34" charset="0"/>
              </a:rPr>
              <a:t>Loggbok</a:t>
            </a:r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ell 3">
            <a:extLst>
              <a:ext uri="{FF2B5EF4-FFF2-40B4-BE49-F238E27FC236}">
                <a16:creationId xmlns:a16="http://schemas.microsoft.com/office/drawing/2014/main" id="{E17A3190-64E9-537A-6F13-59D531FEB1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282">
                  <a:extLst>
                    <a:ext uri="{9D8B030D-6E8A-4147-A177-3AD203B41FA5}">
                      <a16:colId xmlns:a16="http://schemas.microsoft.com/office/drawing/2014/main" val="3015535334"/>
                    </a:ext>
                  </a:extLst>
                </a:gridCol>
                <a:gridCol w="8921318">
                  <a:extLst>
                    <a:ext uri="{9D8B030D-6E8A-4147-A177-3AD203B41FA5}">
                      <a16:colId xmlns:a16="http://schemas.microsoft.com/office/drawing/2014/main" val="415609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Anteckning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440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925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819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01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778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923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333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055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529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781" y="429994"/>
            <a:ext cx="10106891" cy="591561"/>
          </a:xfrm>
        </p:spPr>
        <p:txBody>
          <a:bodyPr>
            <a:noAutofit/>
          </a:bodyPr>
          <a:lstStyle/>
          <a:p>
            <a:pPr algn="ctr"/>
            <a:r>
              <a:rPr lang="sv-SE" sz="3600" dirty="0">
                <a:latin typeface="Abadi Extra Light" panose="020B0204020104020204" pitchFamily="34" charset="0"/>
              </a:rPr>
              <a:t>Loggbok</a:t>
            </a:r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ell 3">
            <a:extLst>
              <a:ext uri="{FF2B5EF4-FFF2-40B4-BE49-F238E27FC236}">
                <a16:creationId xmlns:a16="http://schemas.microsoft.com/office/drawing/2014/main" id="{E17A3190-64E9-537A-6F13-59D531FEB1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282">
                  <a:extLst>
                    <a:ext uri="{9D8B030D-6E8A-4147-A177-3AD203B41FA5}">
                      <a16:colId xmlns:a16="http://schemas.microsoft.com/office/drawing/2014/main" val="3015535334"/>
                    </a:ext>
                  </a:extLst>
                </a:gridCol>
                <a:gridCol w="8921318">
                  <a:extLst>
                    <a:ext uri="{9D8B030D-6E8A-4147-A177-3AD203B41FA5}">
                      <a16:colId xmlns:a16="http://schemas.microsoft.com/office/drawing/2014/main" val="415609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Anteckning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440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925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819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01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778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923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333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055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05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781" y="429994"/>
            <a:ext cx="10106891" cy="591561"/>
          </a:xfrm>
        </p:spPr>
        <p:txBody>
          <a:bodyPr>
            <a:noAutofit/>
          </a:bodyPr>
          <a:lstStyle/>
          <a:p>
            <a:pPr algn="ctr"/>
            <a:r>
              <a:rPr lang="sv-SE" sz="3600" dirty="0">
                <a:latin typeface="Abadi Extra Light" panose="020B0204020104020204" pitchFamily="34" charset="0"/>
              </a:rPr>
              <a:t>Loggbok</a:t>
            </a:r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ell 3">
            <a:extLst>
              <a:ext uri="{FF2B5EF4-FFF2-40B4-BE49-F238E27FC236}">
                <a16:creationId xmlns:a16="http://schemas.microsoft.com/office/drawing/2014/main" id="{E17A3190-64E9-537A-6F13-59D531FEB1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282">
                  <a:extLst>
                    <a:ext uri="{9D8B030D-6E8A-4147-A177-3AD203B41FA5}">
                      <a16:colId xmlns:a16="http://schemas.microsoft.com/office/drawing/2014/main" val="3015535334"/>
                    </a:ext>
                  </a:extLst>
                </a:gridCol>
                <a:gridCol w="8921318">
                  <a:extLst>
                    <a:ext uri="{9D8B030D-6E8A-4147-A177-3AD203B41FA5}">
                      <a16:colId xmlns:a16="http://schemas.microsoft.com/office/drawing/2014/main" val="415609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Anteckning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440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925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819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01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778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923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333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055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05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781" y="429994"/>
            <a:ext cx="10106891" cy="591561"/>
          </a:xfrm>
        </p:spPr>
        <p:txBody>
          <a:bodyPr>
            <a:noAutofit/>
          </a:bodyPr>
          <a:lstStyle/>
          <a:p>
            <a:pPr algn="ctr"/>
            <a:r>
              <a:rPr lang="sv-SE" sz="3600" dirty="0">
                <a:latin typeface="Abadi Extra Light" panose="020B0204020104020204" pitchFamily="34" charset="0"/>
              </a:rPr>
              <a:t>Loggbok</a:t>
            </a:r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ell 3">
            <a:extLst>
              <a:ext uri="{FF2B5EF4-FFF2-40B4-BE49-F238E27FC236}">
                <a16:creationId xmlns:a16="http://schemas.microsoft.com/office/drawing/2014/main" id="{E17A3190-64E9-537A-6F13-59D531FEB1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282">
                  <a:extLst>
                    <a:ext uri="{9D8B030D-6E8A-4147-A177-3AD203B41FA5}">
                      <a16:colId xmlns:a16="http://schemas.microsoft.com/office/drawing/2014/main" val="3015535334"/>
                    </a:ext>
                  </a:extLst>
                </a:gridCol>
                <a:gridCol w="8921318">
                  <a:extLst>
                    <a:ext uri="{9D8B030D-6E8A-4147-A177-3AD203B41FA5}">
                      <a16:colId xmlns:a16="http://schemas.microsoft.com/office/drawing/2014/main" val="415609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Anteckning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440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925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819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01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778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923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333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055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06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680" y="385256"/>
            <a:ext cx="10106891" cy="591561"/>
          </a:xfrm>
        </p:spPr>
        <p:txBody>
          <a:bodyPr>
            <a:noAutofit/>
          </a:bodyPr>
          <a:lstStyle/>
          <a:p>
            <a:r>
              <a:rPr lang="sv-SE" sz="3600" dirty="0">
                <a:latin typeface="Abadi Extra Light" panose="020B0204020104020204" pitchFamily="34" charset="0"/>
              </a:rPr>
              <a:t>Utvärdering av arbetsformen</a:t>
            </a:r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4309474D-9E99-54F4-0994-FFE260C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>
                <a:latin typeface="Abadi Extra Light" panose="020B0204020104020204" pitchFamily="34" charset="0"/>
              </a:rPr>
              <a:t>Vad har varit bra</a:t>
            </a:r>
          </a:p>
          <a:p>
            <a:pPr marL="0" indent="0">
              <a:buNone/>
            </a:pPr>
            <a:endParaRPr lang="sv-SE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sv-SE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r>
              <a:rPr lang="sv-SE" dirty="0">
                <a:latin typeface="Abadi Extra Light" panose="020B0204020104020204" pitchFamily="34" charset="0"/>
              </a:rPr>
              <a:t>Vad kunde varit bättre</a:t>
            </a:r>
          </a:p>
          <a:p>
            <a:pPr marL="0" indent="0">
              <a:buNone/>
            </a:pPr>
            <a:endParaRPr lang="sv-SE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sv-SE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r>
              <a:rPr lang="sv-SE" dirty="0">
                <a:latin typeface="Abadi Extra Light" panose="020B0204020104020204" pitchFamily="34" charset="0"/>
              </a:rPr>
              <a:t>Vilka erfarenheter tar vi med oss till kommande projekt?</a:t>
            </a:r>
          </a:p>
        </p:txBody>
      </p:sp>
    </p:spTree>
    <p:extLst>
      <p:ext uri="{BB962C8B-B14F-4D97-AF65-F5344CB8AC3E}">
        <p14:creationId xmlns:p14="http://schemas.microsoft.com/office/powerpoint/2010/main" val="368824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680" y="385256"/>
            <a:ext cx="2314953" cy="591561"/>
          </a:xfrm>
        </p:spPr>
        <p:txBody>
          <a:bodyPr>
            <a:noAutofit/>
          </a:bodyPr>
          <a:lstStyle/>
          <a:p>
            <a:r>
              <a:rPr lang="sv-SE" sz="3600" dirty="0">
                <a:latin typeface="Abadi Extra Light" panose="020B0204020104020204" pitchFamily="34" charset="0"/>
              </a:rPr>
              <a:t>Nuläge</a:t>
            </a:r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4309474D-9E99-54F4-0994-FFE260C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>
                <a:latin typeface="Abadi Extra Light" panose="020B0204020104020204" pitchFamily="34" charset="0"/>
              </a:rPr>
              <a:t>Vad ser vi för problem idag:</a:t>
            </a:r>
          </a:p>
          <a:p>
            <a:pPr marL="0" indent="0">
              <a:buNone/>
            </a:pPr>
            <a:br>
              <a:rPr lang="sv-SE" dirty="0">
                <a:latin typeface="Abadi Extra Light" panose="020B0204020104020204" pitchFamily="34" charset="0"/>
              </a:rPr>
            </a:br>
            <a:endParaRPr lang="sv-SE" sz="18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sv-SE" sz="18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5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680" y="553027"/>
            <a:ext cx="3784980" cy="591561"/>
          </a:xfrm>
        </p:spPr>
        <p:txBody>
          <a:bodyPr>
            <a:noAutofit/>
          </a:bodyPr>
          <a:lstStyle/>
          <a:p>
            <a:r>
              <a:rPr lang="sv-SE" sz="3600" dirty="0">
                <a:latin typeface="Abadi Extra Light" panose="020B0204020104020204" pitchFamily="34" charset="0"/>
              </a:rPr>
              <a:t>Övergripande Mål</a:t>
            </a:r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4309474D-9E99-54F4-0994-FFE260C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>
                <a:latin typeface="Abadi Extra Light" panose="020B0204020104020204" pitchFamily="34" charset="0"/>
              </a:rPr>
              <a:t>Vad vill vi förändra:</a:t>
            </a:r>
          </a:p>
          <a:p>
            <a:pPr marL="0" indent="0">
              <a:buNone/>
            </a:pPr>
            <a:br>
              <a:rPr lang="sv-SE" dirty="0">
                <a:latin typeface="Abadi Extra Light" panose="020B0204020104020204" pitchFamily="34" charset="0"/>
              </a:rPr>
            </a:br>
            <a:endParaRPr lang="sv-SE" sz="18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sv-SE" sz="18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280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554" y="354642"/>
            <a:ext cx="10106891" cy="591561"/>
          </a:xfrm>
        </p:spPr>
        <p:txBody>
          <a:bodyPr>
            <a:noAutofit/>
          </a:bodyPr>
          <a:lstStyle/>
          <a:p>
            <a:pPr algn="ctr"/>
            <a:r>
              <a:rPr lang="sv-SE" sz="3600" dirty="0">
                <a:solidFill>
                  <a:prstClr val="black"/>
                </a:solidFill>
                <a:latin typeface="Abadi Extra Light" panose="020B0204020104020204" pitchFamily="34" charset="0"/>
              </a:rPr>
              <a:t>Analys av nuläge - Fiskbensdiagram</a:t>
            </a:r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AD38E2F9-794E-FCF5-BED0-119F39038E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485" y="1190268"/>
            <a:ext cx="9945114" cy="4934022"/>
          </a:xfr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430952E7-59F0-52C3-6CF4-6E93932439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132397">
            <a:off x="8295026" y="858476"/>
            <a:ext cx="3069316" cy="1085490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06857276-A715-3EFC-6A18-DFF874997B39}"/>
              </a:ext>
            </a:extLst>
          </p:cNvPr>
          <p:cNvSpPr txBox="1"/>
          <p:nvPr/>
        </p:nvSpPr>
        <p:spPr>
          <a:xfrm>
            <a:off x="8903559" y="3673942"/>
            <a:ext cx="1706416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Problembeskrivning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02907719-EAF3-A8D0-7C4D-B389CE7DB422}"/>
              </a:ext>
            </a:extLst>
          </p:cNvPr>
          <p:cNvSpPr/>
          <p:nvPr/>
        </p:nvSpPr>
        <p:spPr>
          <a:xfrm rot="2200161">
            <a:off x="4874996" y="3018184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68D9E862-D79F-F994-9278-DD4B33A1AFF5}"/>
              </a:ext>
            </a:extLst>
          </p:cNvPr>
          <p:cNvSpPr/>
          <p:nvPr/>
        </p:nvSpPr>
        <p:spPr>
          <a:xfrm rot="2200161">
            <a:off x="6532336" y="2988348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F17DAD57-A81F-4B4D-A530-FE21652E7D35}"/>
              </a:ext>
            </a:extLst>
          </p:cNvPr>
          <p:cNvSpPr/>
          <p:nvPr/>
        </p:nvSpPr>
        <p:spPr>
          <a:xfrm rot="2200161">
            <a:off x="3380030" y="3057761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54E03068-4593-42B5-BABE-DCC4B417AFD7}"/>
              </a:ext>
            </a:extLst>
          </p:cNvPr>
          <p:cNvSpPr/>
          <p:nvPr/>
        </p:nvSpPr>
        <p:spPr>
          <a:xfrm rot="19478366">
            <a:off x="3297088" y="4462911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AC64AB19-5C75-3FA1-BF01-27BA24752DD8}"/>
              </a:ext>
            </a:extLst>
          </p:cNvPr>
          <p:cNvSpPr/>
          <p:nvPr/>
        </p:nvSpPr>
        <p:spPr>
          <a:xfrm rot="19176514">
            <a:off x="6532337" y="4522896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5200F046-02B6-229E-7FB3-014AF41F596F}"/>
              </a:ext>
            </a:extLst>
          </p:cNvPr>
          <p:cNvSpPr/>
          <p:nvPr/>
        </p:nvSpPr>
        <p:spPr>
          <a:xfrm rot="19528194">
            <a:off x="4826332" y="4404905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33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2000"/>
    </mc:Choice>
    <mc:Fallback xmlns="">
      <p:transition advClick="0" advTm="12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3879"/>
            <a:ext cx="10106891" cy="591561"/>
          </a:xfrm>
        </p:spPr>
        <p:txBody>
          <a:bodyPr>
            <a:noAutofit/>
          </a:bodyPr>
          <a:lstStyle/>
          <a:p>
            <a:pPr algn="ctr"/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Skriv ner orsaker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AD38E2F9-794E-FCF5-BED0-119F39038E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981" y="1005024"/>
            <a:ext cx="9656064" cy="5144245"/>
          </a:xfr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06857276-A715-3EFC-6A18-DFF874997B39}"/>
              </a:ext>
            </a:extLst>
          </p:cNvPr>
          <p:cNvSpPr txBox="1"/>
          <p:nvPr/>
        </p:nvSpPr>
        <p:spPr>
          <a:xfrm>
            <a:off x="8990335" y="3565594"/>
            <a:ext cx="1706416" cy="52322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Skriv frågeställningen här!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02907719-EAF3-A8D0-7C4D-B389CE7DB422}"/>
              </a:ext>
            </a:extLst>
          </p:cNvPr>
          <p:cNvSpPr/>
          <p:nvPr/>
        </p:nvSpPr>
        <p:spPr>
          <a:xfrm rot="2200161">
            <a:off x="4955939" y="2982556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68D9E862-D79F-F994-9278-DD4B33A1AFF5}"/>
              </a:ext>
            </a:extLst>
          </p:cNvPr>
          <p:cNvSpPr/>
          <p:nvPr/>
        </p:nvSpPr>
        <p:spPr>
          <a:xfrm rot="2200161">
            <a:off x="6517165" y="2941201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F17DAD57-A81F-4B4D-A530-FE21652E7D35}"/>
              </a:ext>
            </a:extLst>
          </p:cNvPr>
          <p:cNvSpPr/>
          <p:nvPr/>
        </p:nvSpPr>
        <p:spPr>
          <a:xfrm rot="2200161">
            <a:off x="3420329" y="2972503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54E03068-4593-42B5-BABE-DCC4B417AFD7}"/>
              </a:ext>
            </a:extLst>
          </p:cNvPr>
          <p:cNvSpPr/>
          <p:nvPr/>
        </p:nvSpPr>
        <p:spPr>
          <a:xfrm rot="19478366">
            <a:off x="3390626" y="4381894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AC64AB19-5C75-3FA1-BF01-27BA24752DD8}"/>
              </a:ext>
            </a:extLst>
          </p:cNvPr>
          <p:cNvSpPr/>
          <p:nvPr/>
        </p:nvSpPr>
        <p:spPr>
          <a:xfrm rot="19176514">
            <a:off x="6478295" y="4462908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5200F046-02B6-229E-7FB3-014AF41F596F}"/>
              </a:ext>
            </a:extLst>
          </p:cNvPr>
          <p:cNvSpPr/>
          <p:nvPr/>
        </p:nvSpPr>
        <p:spPr>
          <a:xfrm rot="19528194">
            <a:off x="4863653" y="4360275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642947B8-8FE8-8B95-6110-5C4507F4CF2D}"/>
              </a:ext>
            </a:extLst>
          </p:cNvPr>
          <p:cNvSpPr txBox="1"/>
          <p:nvPr/>
        </p:nvSpPr>
        <p:spPr>
          <a:xfrm>
            <a:off x="5429563" y="2411082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B7528D30-3239-B70F-6290-582F0AA671AD}"/>
              </a:ext>
            </a:extLst>
          </p:cNvPr>
          <p:cNvSpPr txBox="1"/>
          <p:nvPr/>
        </p:nvSpPr>
        <p:spPr>
          <a:xfrm>
            <a:off x="3366523" y="2656283"/>
            <a:ext cx="7846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58082190-0028-EF2C-1B2C-304338B60030}"/>
              </a:ext>
            </a:extLst>
          </p:cNvPr>
          <p:cNvSpPr txBox="1"/>
          <p:nvPr/>
        </p:nvSpPr>
        <p:spPr>
          <a:xfrm>
            <a:off x="5452116" y="3138037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458EF1BA-1B8E-BCE7-7115-D6B61D08EFF6}"/>
              </a:ext>
            </a:extLst>
          </p:cNvPr>
          <p:cNvSpPr txBox="1"/>
          <p:nvPr/>
        </p:nvSpPr>
        <p:spPr>
          <a:xfrm>
            <a:off x="4529440" y="2306611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2BD16364-38A9-1A8A-2A47-66EB11928521}"/>
              </a:ext>
            </a:extLst>
          </p:cNvPr>
          <p:cNvSpPr txBox="1"/>
          <p:nvPr/>
        </p:nvSpPr>
        <p:spPr>
          <a:xfrm>
            <a:off x="6721878" y="2841473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98F73651-F432-5E8E-3ECC-095DDDFBA1B8}"/>
              </a:ext>
            </a:extLst>
          </p:cNvPr>
          <p:cNvSpPr txBox="1"/>
          <p:nvPr/>
        </p:nvSpPr>
        <p:spPr>
          <a:xfrm>
            <a:off x="6298270" y="2505983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A7D15326-E54D-E6E7-6567-1F20889C21CB}"/>
              </a:ext>
            </a:extLst>
          </p:cNvPr>
          <p:cNvSpPr txBox="1"/>
          <p:nvPr/>
        </p:nvSpPr>
        <p:spPr>
          <a:xfrm>
            <a:off x="7989051" y="4087832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F511A418-C011-283A-C2C7-72259B9FD1C6}"/>
              </a:ext>
            </a:extLst>
          </p:cNvPr>
          <p:cNvSpPr txBox="1"/>
          <p:nvPr/>
        </p:nvSpPr>
        <p:spPr>
          <a:xfrm>
            <a:off x="5374726" y="4015646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2C450A09-BD38-851D-F20C-5AA218C627D3}"/>
              </a:ext>
            </a:extLst>
          </p:cNvPr>
          <p:cNvSpPr txBox="1"/>
          <p:nvPr/>
        </p:nvSpPr>
        <p:spPr>
          <a:xfrm>
            <a:off x="6777708" y="4383134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8C85FF2B-42C5-AF8A-D40D-4AA51210291E}"/>
              </a:ext>
            </a:extLst>
          </p:cNvPr>
          <p:cNvSpPr txBox="1"/>
          <p:nvPr/>
        </p:nvSpPr>
        <p:spPr>
          <a:xfrm>
            <a:off x="7527279" y="4424412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721FF57E-EFD6-8C10-E940-736B09C16176}"/>
              </a:ext>
            </a:extLst>
          </p:cNvPr>
          <p:cNvSpPr txBox="1"/>
          <p:nvPr/>
        </p:nvSpPr>
        <p:spPr>
          <a:xfrm>
            <a:off x="7069096" y="3988175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16513A68-4E5B-5853-4350-73B3185904AD}"/>
              </a:ext>
            </a:extLst>
          </p:cNvPr>
          <p:cNvSpPr txBox="1"/>
          <p:nvPr/>
        </p:nvSpPr>
        <p:spPr>
          <a:xfrm>
            <a:off x="4050084" y="3941835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05B892AC-B5BF-35B3-6527-351E4BDE4FA7}"/>
              </a:ext>
            </a:extLst>
          </p:cNvPr>
          <p:cNvSpPr txBox="1"/>
          <p:nvPr/>
        </p:nvSpPr>
        <p:spPr>
          <a:xfrm>
            <a:off x="4050084" y="3181688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C6073EFB-E509-CA06-84F7-7E42FA81BC78}"/>
              </a:ext>
            </a:extLst>
          </p:cNvPr>
          <p:cNvSpPr txBox="1"/>
          <p:nvPr/>
        </p:nvSpPr>
        <p:spPr>
          <a:xfrm>
            <a:off x="4538827" y="2887674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</p:spTree>
    <p:extLst>
      <p:ext uri="{BB962C8B-B14F-4D97-AF65-F5344CB8AC3E}">
        <p14:creationId xmlns:p14="http://schemas.microsoft.com/office/powerpoint/2010/main" val="3475514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2000"/>
    </mc:Choice>
    <mc:Fallback xmlns="">
      <p:transition advClick="0" advTm="12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631" y="311473"/>
            <a:ext cx="10106891" cy="591561"/>
          </a:xfrm>
        </p:spPr>
        <p:txBody>
          <a:bodyPr>
            <a:noAutofit/>
          </a:bodyPr>
          <a:lstStyle/>
          <a:p>
            <a:pPr algn="ctr"/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Försök kategorisera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AD38E2F9-794E-FCF5-BED0-119F39038E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981" y="1005024"/>
            <a:ext cx="9656064" cy="5144245"/>
          </a:xfr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06857276-A715-3EFC-6A18-DFF874997B39}"/>
              </a:ext>
            </a:extLst>
          </p:cNvPr>
          <p:cNvSpPr txBox="1"/>
          <p:nvPr/>
        </p:nvSpPr>
        <p:spPr>
          <a:xfrm>
            <a:off x="8990335" y="3565594"/>
            <a:ext cx="1706416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Frågeställning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02907719-EAF3-A8D0-7C4D-B389CE7DB422}"/>
              </a:ext>
            </a:extLst>
          </p:cNvPr>
          <p:cNvSpPr/>
          <p:nvPr/>
        </p:nvSpPr>
        <p:spPr>
          <a:xfrm rot="2200161">
            <a:off x="4955939" y="2982556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68D9E862-D79F-F994-9278-DD4B33A1AFF5}"/>
              </a:ext>
            </a:extLst>
          </p:cNvPr>
          <p:cNvSpPr/>
          <p:nvPr/>
        </p:nvSpPr>
        <p:spPr>
          <a:xfrm rot="2200161">
            <a:off x="6517165" y="2941201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F17DAD57-A81F-4B4D-A530-FE21652E7D35}"/>
              </a:ext>
            </a:extLst>
          </p:cNvPr>
          <p:cNvSpPr/>
          <p:nvPr/>
        </p:nvSpPr>
        <p:spPr>
          <a:xfrm rot="2200161">
            <a:off x="3420329" y="2972503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54E03068-4593-42B5-BABE-DCC4B417AFD7}"/>
              </a:ext>
            </a:extLst>
          </p:cNvPr>
          <p:cNvSpPr/>
          <p:nvPr/>
        </p:nvSpPr>
        <p:spPr>
          <a:xfrm rot="19478366">
            <a:off x="3390626" y="4381894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AC64AB19-5C75-3FA1-BF01-27BA24752DD8}"/>
              </a:ext>
            </a:extLst>
          </p:cNvPr>
          <p:cNvSpPr/>
          <p:nvPr/>
        </p:nvSpPr>
        <p:spPr>
          <a:xfrm rot="19176514">
            <a:off x="6478295" y="4462908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5200F046-02B6-229E-7FB3-014AF41F596F}"/>
              </a:ext>
            </a:extLst>
          </p:cNvPr>
          <p:cNvSpPr/>
          <p:nvPr/>
        </p:nvSpPr>
        <p:spPr>
          <a:xfrm rot="19528194">
            <a:off x="4863653" y="4360275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642947B8-8FE8-8B95-6110-5C4507F4CF2D}"/>
              </a:ext>
            </a:extLst>
          </p:cNvPr>
          <p:cNvSpPr txBox="1"/>
          <p:nvPr/>
        </p:nvSpPr>
        <p:spPr>
          <a:xfrm>
            <a:off x="5429563" y="2411082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B7528D30-3239-B70F-6290-582F0AA671AD}"/>
              </a:ext>
            </a:extLst>
          </p:cNvPr>
          <p:cNvSpPr txBox="1"/>
          <p:nvPr/>
        </p:nvSpPr>
        <p:spPr>
          <a:xfrm>
            <a:off x="3366523" y="2656283"/>
            <a:ext cx="7846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58082190-0028-EF2C-1B2C-304338B60030}"/>
              </a:ext>
            </a:extLst>
          </p:cNvPr>
          <p:cNvSpPr txBox="1"/>
          <p:nvPr/>
        </p:nvSpPr>
        <p:spPr>
          <a:xfrm>
            <a:off x="5452116" y="3138037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458EF1BA-1B8E-BCE7-7115-D6B61D08EFF6}"/>
              </a:ext>
            </a:extLst>
          </p:cNvPr>
          <p:cNvSpPr txBox="1"/>
          <p:nvPr/>
        </p:nvSpPr>
        <p:spPr>
          <a:xfrm>
            <a:off x="4529440" y="2306611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2BD16364-38A9-1A8A-2A47-66EB11928521}"/>
              </a:ext>
            </a:extLst>
          </p:cNvPr>
          <p:cNvSpPr txBox="1"/>
          <p:nvPr/>
        </p:nvSpPr>
        <p:spPr>
          <a:xfrm>
            <a:off x="6721878" y="2841473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98F73651-F432-5E8E-3ECC-095DDDFBA1B8}"/>
              </a:ext>
            </a:extLst>
          </p:cNvPr>
          <p:cNvSpPr txBox="1"/>
          <p:nvPr/>
        </p:nvSpPr>
        <p:spPr>
          <a:xfrm>
            <a:off x="6298270" y="2505983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A7D15326-E54D-E6E7-6567-1F20889C21CB}"/>
              </a:ext>
            </a:extLst>
          </p:cNvPr>
          <p:cNvSpPr txBox="1"/>
          <p:nvPr/>
        </p:nvSpPr>
        <p:spPr>
          <a:xfrm>
            <a:off x="7989051" y="4087832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F511A418-C011-283A-C2C7-72259B9FD1C6}"/>
              </a:ext>
            </a:extLst>
          </p:cNvPr>
          <p:cNvSpPr txBox="1"/>
          <p:nvPr/>
        </p:nvSpPr>
        <p:spPr>
          <a:xfrm>
            <a:off x="5374726" y="4015646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2C450A09-BD38-851D-F20C-5AA218C627D3}"/>
              </a:ext>
            </a:extLst>
          </p:cNvPr>
          <p:cNvSpPr txBox="1"/>
          <p:nvPr/>
        </p:nvSpPr>
        <p:spPr>
          <a:xfrm>
            <a:off x="6777708" y="4383134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8C85FF2B-42C5-AF8A-D40D-4AA51210291E}"/>
              </a:ext>
            </a:extLst>
          </p:cNvPr>
          <p:cNvSpPr txBox="1"/>
          <p:nvPr/>
        </p:nvSpPr>
        <p:spPr>
          <a:xfrm>
            <a:off x="7527279" y="4424412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721FF57E-EFD6-8C10-E940-736B09C16176}"/>
              </a:ext>
            </a:extLst>
          </p:cNvPr>
          <p:cNvSpPr txBox="1"/>
          <p:nvPr/>
        </p:nvSpPr>
        <p:spPr>
          <a:xfrm>
            <a:off x="7069096" y="3988175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16513A68-4E5B-5853-4350-73B3185904AD}"/>
              </a:ext>
            </a:extLst>
          </p:cNvPr>
          <p:cNvSpPr txBox="1"/>
          <p:nvPr/>
        </p:nvSpPr>
        <p:spPr>
          <a:xfrm>
            <a:off x="4050084" y="3941835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05B892AC-B5BF-35B3-6527-351E4BDE4FA7}"/>
              </a:ext>
            </a:extLst>
          </p:cNvPr>
          <p:cNvSpPr txBox="1"/>
          <p:nvPr/>
        </p:nvSpPr>
        <p:spPr>
          <a:xfrm>
            <a:off x="4050084" y="3181688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C6073EFB-E509-CA06-84F7-7E42FA81BC78}"/>
              </a:ext>
            </a:extLst>
          </p:cNvPr>
          <p:cNvSpPr txBox="1"/>
          <p:nvPr/>
        </p:nvSpPr>
        <p:spPr>
          <a:xfrm>
            <a:off x="4538827" y="2887674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30" name="Rektangel: rundade hörn 29">
            <a:extLst>
              <a:ext uri="{FF2B5EF4-FFF2-40B4-BE49-F238E27FC236}">
                <a16:creationId xmlns:a16="http://schemas.microsoft.com/office/drawing/2014/main" id="{2CE12463-882A-588E-6062-AEE864061D1D}"/>
              </a:ext>
            </a:extLst>
          </p:cNvPr>
          <p:cNvSpPr/>
          <p:nvPr/>
        </p:nvSpPr>
        <p:spPr>
          <a:xfrm>
            <a:off x="2677957" y="5082138"/>
            <a:ext cx="1755007" cy="528690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Kategorisera</a:t>
            </a:r>
          </a:p>
        </p:txBody>
      </p:sp>
      <p:sp>
        <p:nvSpPr>
          <p:cNvPr id="33" name="Rektangel: rundade hörn 32">
            <a:extLst>
              <a:ext uri="{FF2B5EF4-FFF2-40B4-BE49-F238E27FC236}">
                <a16:creationId xmlns:a16="http://schemas.microsoft.com/office/drawing/2014/main" id="{F5B4BDFD-35DD-8DDA-F888-DA4B0685F61A}"/>
              </a:ext>
            </a:extLst>
          </p:cNvPr>
          <p:cNvSpPr/>
          <p:nvPr/>
        </p:nvSpPr>
        <p:spPr>
          <a:xfrm>
            <a:off x="6250465" y="5203507"/>
            <a:ext cx="1536789" cy="425970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Kategorisera</a:t>
            </a:r>
          </a:p>
        </p:txBody>
      </p:sp>
      <p:sp>
        <p:nvSpPr>
          <p:cNvPr id="34" name="Rektangel: rundade hörn 33">
            <a:extLst>
              <a:ext uri="{FF2B5EF4-FFF2-40B4-BE49-F238E27FC236}">
                <a16:creationId xmlns:a16="http://schemas.microsoft.com/office/drawing/2014/main" id="{AB5D8D48-7425-577E-8D09-26361B25DA56}"/>
              </a:ext>
            </a:extLst>
          </p:cNvPr>
          <p:cNvSpPr/>
          <p:nvPr/>
        </p:nvSpPr>
        <p:spPr>
          <a:xfrm>
            <a:off x="5940572" y="1720957"/>
            <a:ext cx="1586707" cy="527602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Kategorisera</a:t>
            </a:r>
          </a:p>
        </p:txBody>
      </p:sp>
      <p:sp>
        <p:nvSpPr>
          <p:cNvPr id="35" name="Rektangel: rundade hörn 34">
            <a:extLst>
              <a:ext uri="{FF2B5EF4-FFF2-40B4-BE49-F238E27FC236}">
                <a16:creationId xmlns:a16="http://schemas.microsoft.com/office/drawing/2014/main" id="{E0E6F0E9-360C-5AEE-3F5A-33AEDCE6A053}"/>
              </a:ext>
            </a:extLst>
          </p:cNvPr>
          <p:cNvSpPr/>
          <p:nvPr/>
        </p:nvSpPr>
        <p:spPr>
          <a:xfrm>
            <a:off x="2468211" y="1683207"/>
            <a:ext cx="1964753" cy="528690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Kategorisera</a:t>
            </a:r>
          </a:p>
        </p:txBody>
      </p:sp>
    </p:spTree>
    <p:extLst>
      <p:ext uri="{BB962C8B-B14F-4D97-AF65-F5344CB8AC3E}">
        <p14:creationId xmlns:p14="http://schemas.microsoft.com/office/powerpoint/2010/main" val="205042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2000"/>
    </mc:Choice>
    <mc:Fallback xmlns="">
      <p:transition advClick="0" advTm="12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DF8F7-580C-799C-DD9C-A643884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631" y="311473"/>
            <a:ext cx="10106891" cy="591561"/>
          </a:xfrm>
        </p:spPr>
        <p:txBody>
          <a:bodyPr>
            <a:noAutofit/>
          </a:bodyPr>
          <a:lstStyle/>
          <a:p>
            <a:pPr algn="ctr"/>
            <a:r>
              <a:rPr lang="sv-SE" sz="3600" b="1" dirty="0">
                <a:solidFill>
                  <a:prstClr val="black"/>
                </a:solidFill>
                <a:latin typeface="Abadi Extra Light" panose="020B0204020104020204" pitchFamily="34" charset="0"/>
              </a:rPr>
              <a:t>Vilka olika förändringar tror vi kan förbättra nuläget?	</a:t>
            </a:r>
            <a:endParaRPr lang="sv-SE" sz="4000" b="1" dirty="0">
              <a:latin typeface="+mn-l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1F54BDA-842C-940D-ED7A-D64FE87F47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" y="324030"/>
            <a:ext cx="499882" cy="652787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908FEB7-D40F-E46E-66CB-1AC8251ECC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AD38E2F9-794E-FCF5-BED0-119F39038E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614" y="1001154"/>
            <a:ext cx="9656064" cy="5144245"/>
          </a:xfr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06857276-A715-3EFC-6A18-DFF874997B39}"/>
              </a:ext>
            </a:extLst>
          </p:cNvPr>
          <p:cNvSpPr txBox="1"/>
          <p:nvPr/>
        </p:nvSpPr>
        <p:spPr>
          <a:xfrm>
            <a:off x="8990335" y="3565594"/>
            <a:ext cx="1706416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Frågeställning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02907719-EAF3-A8D0-7C4D-B389CE7DB422}"/>
              </a:ext>
            </a:extLst>
          </p:cNvPr>
          <p:cNvSpPr/>
          <p:nvPr/>
        </p:nvSpPr>
        <p:spPr>
          <a:xfrm rot="2200161">
            <a:off x="4955939" y="2982556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68D9E862-D79F-F994-9278-DD4B33A1AFF5}"/>
              </a:ext>
            </a:extLst>
          </p:cNvPr>
          <p:cNvSpPr/>
          <p:nvPr/>
        </p:nvSpPr>
        <p:spPr>
          <a:xfrm rot="2200161">
            <a:off x="6517165" y="2941201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F17DAD57-A81F-4B4D-A530-FE21652E7D35}"/>
              </a:ext>
            </a:extLst>
          </p:cNvPr>
          <p:cNvSpPr/>
          <p:nvPr/>
        </p:nvSpPr>
        <p:spPr>
          <a:xfrm rot="2200161">
            <a:off x="3420329" y="2972503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54E03068-4593-42B5-BABE-DCC4B417AFD7}"/>
              </a:ext>
            </a:extLst>
          </p:cNvPr>
          <p:cNvSpPr/>
          <p:nvPr/>
        </p:nvSpPr>
        <p:spPr>
          <a:xfrm rot="19478366">
            <a:off x="3390626" y="4381894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AC64AB19-5C75-3FA1-BF01-27BA24752DD8}"/>
              </a:ext>
            </a:extLst>
          </p:cNvPr>
          <p:cNvSpPr/>
          <p:nvPr/>
        </p:nvSpPr>
        <p:spPr>
          <a:xfrm rot="19176514">
            <a:off x="6478295" y="4462908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5200F046-02B6-229E-7FB3-014AF41F596F}"/>
              </a:ext>
            </a:extLst>
          </p:cNvPr>
          <p:cNvSpPr/>
          <p:nvPr/>
        </p:nvSpPr>
        <p:spPr>
          <a:xfrm rot="19528194">
            <a:off x="4863653" y="4360275"/>
            <a:ext cx="197884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642947B8-8FE8-8B95-6110-5C4507F4CF2D}"/>
              </a:ext>
            </a:extLst>
          </p:cNvPr>
          <p:cNvSpPr txBox="1"/>
          <p:nvPr/>
        </p:nvSpPr>
        <p:spPr>
          <a:xfrm>
            <a:off x="5429563" y="2411082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B7528D30-3239-B70F-6290-582F0AA671AD}"/>
              </a:ext>
            </a:extLst>
          </p:cNvPr>
          <p:cNvSpPr txBox="1"/>
          <p:nvPr/>
        </p:nvSpPr>
        <p:spPr>
          <a:xfrm>
            <a:off x="2958044" y="2656283"/>
            <a:ext cx="141631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Fetmarkera dom ni vill satsa på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58082190-0028-EF2C-1B2C-304338B60030}"/>
              </a:ext>
            </a:extLst>
          </p:cNvPr>
          <p:cNvSpPr txBox="1"/>
          <p:nvPr/>
        </p:nvSpPr>
        <p:spPr>
          <a:xfrm>
            <a:off x="5452116" y="3138037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458EF1BA-1B8E-BCE7-7115-D6B61D08EFF6}"/>
              </a:ext>
            </a:extLst>
          </p:cNvPr>
          <p:cNvSpPr txBox="1"/>
          <p:nvPr/>
        </p:nvSpPr>
        <p:spPr>
          <a:xfrm>
            <a:off x="4529440" y="2306611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2BD16364-38A9-1A8A-2A47-66EB11928521}"/>
              </a:ext>
            </a:extLst>
          </p:cNvPr>
          <p:cNvSpPr txBox="1"/>
          <p:nvPr/>
        </p:nvSpPr>
        <p:spPr>
          <a:xfrm>
            <a:off x="6721878" y="2841473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98F73651-F432-5E8E-3ECC-095DDDFBA1B8}"/>
              </a:ext>
            </a:extLst>
          </p:cNvPr>
          <p:cNvSpPr txBox="1"/>
          <p:nvPr/>
        </p:nvSpPr>
        <p:spPr>
          <a:xfrm>
            <a:off x="6298270" y="2505983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A7D15326-E54D-E6E7-6567-1F20889C21CB}"/>
              </a:ext>
            </a:extLst>
          </p:cNvPr>
          <p:cNvSpPr txBox="1"/>
          <p:nvPr/>
        </p:nvSpPr>
        <p:spPr>
          <a:xfrm>
            <a:off x="7989051" y="4087832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F511A418-C011-283A-C2C7-72259B9FD1C6}"/>
              </a:ext>
            </a:extLst>
          </p:cNvPr>
          <p:cNvSpPr txBox="1"/>
          <p:nvPr/>
        </p:nvSpPr>
        <p:spPr>
          <a:xfrm>
            <a:off x="5374726" y="4015646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2C450A09-BD38-851D-F20C-5AA218C627D3}"/>
              </a:ext>
            </a:extLst>
          </p:cNvPr>
          <p:cNvSpPr txBox="1"/>
          <p:nvPr/>
        </p:nvSpPr>
        <p:spPr>
          <a:xfrm>
            <a:off x="6777708" y="4383134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8C85FF2B-42C5-AF8A-D40D-4AA51210291E}"/>
              </a:ext>
            </a:extLst>
          </p:cNvPr>
          <p:cNvSpPr txBox="1"/>
          <p:nvPr/>
        </p:nvSpPr>
        <p:spPr>
          <a:xfrm>
            <a:off x="7527279" y="4424412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721FF57E-EFD6-8C10-E940-736B09C16176}"/>
              </a:ext>
            </a:extLst>
          </p:cNvPr>
          <p:cNvSpPr txBox="1"/>
          <p:nvPr/>
        </p:nvSpPr>
        <p:spPr>
          <a:xfrm>
            <a:off x="7069096" y="3988175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16513A68-4E5B-5853-4350-73B3185904AD}"/>
              </a:ext>
            </a:extLst>
          </p:cNvPr>
          <p:cNvSpPr txBox="1"/>
          <p:nvPr/>
        </p:nvSpPr>
        <p:spPr>
          <a:xfrm>
            <a:off x="4050084" y="3941835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05B892AC-B5BF-35B3-6527-351E4BDE4FA7}"/>
              </a:ext>
            </a:extLst>
          </p:cNvPr>
          <p:cNvSpPr txBox="1"/>
          <p:nvPr/>
        </p:nvSpPr>
        <p:spPr>
          <a:xfrm>
            <a:off x="4050084" y="3181688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C6073EFB-E509-CA06-84F7-7E42FA81BC78}"/>
              </a:ext>
            </a:extLst>
          </p:cNvPr>
          <p:cNvSpPr txBox="1"/>
          <p:nvPr/>
        </p:nvSpPr>
        <p:spPr>
          <a:xfrm>
            <a:off x="4538827" y="2887674"/>
            <a:ext cx="923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Orsak</a:t>
            </a:r>
          </a:p>
        </p:txBody>
      </p:sp>
      <p:sp>
        <p:nvSpPr>
          <p:cNvPr id="30" name="Rektangel: rundade hörn 29">
            <a:extLst>
              <a:ext uri="{FF2B5EF4-FFF2-40B4-BE49-F238E27FC236}">
                <a16:creationId xmlns:a16="http://schemas.microsoft.com/office/drawing/2014/main" id="{2CE12463-882A-588E-6062-AEE864061D1D}"/>
              </a:ext>
            </a:extLst>
          </p:cNvPr>
          <p:cNvSpPr/>
          <p:nvPr/>
        </p:nvSpPr>
        <p:spPr>
          <a:xfrm>
            <a:off x="2677957" y="5082138"/>
            <a:ext cx="1755007" cy="528690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Kategorisera</a:t>
            </a:r>
          </a:p>
        </p:txBody>
      </p:sp>
      <p:sp>
        <p:nvSpPr>
          <p:cNvPr id="33" name="Rektangel: rundade hörn 32">
            <a:extLst>
              <a:ext uri="{FF2B5EF4-FFF2-40B4-BE49-F238E27FC236}">
                <a16:creationId xmlns:a16="http://schemas.microsoft.com/office/drawing/2014/main" id="{F5B4BDFD-35DD-8DDA-F888-DA4B0685F61A}"/>
              </a:ext>
            </a:extLst>
          </p:cNvPr>
          <p:cNvSpPr/>
          <p:nvPr/>
        </p:nvSpPr>
        <p:spPr>
          <a:xfrm>
            <a:off x="6250465" y="5203507"/>
            <a:ext cx="1536789" cy="425970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Kategorisera</a:t>
            </a:r>
          </a:p>
        </p:txBody>
      </p:sp>
      <p:sp>
        <p:nvSpPr>
          <p:cNvPr id="34" name="Rektangel: rundade hörn 33">
            <a:extLst>
              <a:ext uri="{FF2B5EF4-FFF2-40B4-BE49-F238E27FC236}">
                <a16:creationId xmlns:a16="http://schemas.microsoft.com/office/drawing/2014/main" id="{AB5D8D48-7425-577E-8D09-26361B25DA56}"/>
              </a:ext>
            </a:extLst>
          </p:cNvPr>
          <p:cNvSpPr/>
          <p:nvPr/>
        </p:nvSpPr>
        <p:spPr>
          <a:xfrm>
            <a:off x="5940572" y="1720957"/>
            <a:ext cx="1586707" cy="527602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Kategorisera</a:t>
            </a:r>
          </a:p>
        </p:txBody>
      </p:sp>
      <p:sp>
        <p:nvSpPr>
          <p:cNvPr id="35" name="Rektangel: rundade hörn 34">
            <a:extLst>
              <a:ext uri="{FF2B5EF4-FFF2-40B4-BE49-F238E27FC236}">
                <a16:creationId xmlns:a16="http://schemas.microsoft.com/office/drawing/2014/main" id="{E0E6F0E9-360C-5AEE-3F5A-33AEDCE6A053}"/>
              </a:ext>
            </a:extLst>
          </p:cNvPr>
          <p:cNvSpPr/>
          <p:nvPr/>
        </p:nvSpPr>
        <p:spPr>
          <a:xfrm>
            <a:off x="2468211" y="1683207"/>
            <a:ext cx="1964753" cy="528690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Kategorisera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F8D1D64D-39D1-818E-3D06-D2AC38073AD6}"/>
              </a:ext>
            </a:extLst>
          </p:cNvPr>
          <p:cNvSpPr txBox="1"/>
          <p:nvPr/>
        </p:nvSpPr>
        <p:spPr>
          <a:xfrm>
            <a:off x="6988594" y="2359169"/>
            <a:ext cx="25390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Fetmarkera dom ni vill satsa på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FB1D2FCA-5BFF-2503-75CB-B891CB584FE1}"/>
              </a:ext>
            </a:extLst>
          </p:cNvPr>
          <p:cNvSpPr txBox="1"/>
          <p:nvPr/>
        </p:nvSpPr>
        <p:spPr>
          <a:xfrm>
            <a:off x="5390488" y="4615786"/>
            <a:ext cx="141631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Fetmarkera dom ni vill satsa på</a:t>
            </a:r>
          </a:p>
        </p:txBody>
      </p:sp>
    </p:spTree>
    <p:extLst>
      <p:ext uri="{BB962C8B-B14F-4D97-AF65-F5344CB8AC3E}">
        <p14:creationId xmlns:p14="http://schemas.microsoft.com/office/powerpoint/2010/main" val="60602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2000"/>
    </mc:Choice>
    <mc:Fallback xmlns="">
      <p:transition advClick="0" advTm="12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Bildobjekt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5630" y="457201"/>
            <a:ext cx="612775" cy="61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-465633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 rot="5363111">
            <a:off x="8821694" y="2847438"/>
            <a:ext cx="1949639" cy="1577770"/>
          </a:xfrm>
          <a:prstGeom prst="triangle">
            <a:avLst>
              <a:gd name="adj" fmla="val 5119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16" name="Line 6"/>
          <p:cNvCxnSpPr/>
          <p:nvPr/>
        </p:nvCxnSpPr>
        <p:spPr bwMode="auto">
          <a:xfrm flipV="1">
            <a:off x="2994762" y="3722366"/>
            <a:ext cx="2708633" cy="21597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Line 7"/>
          <p:cNvCxnSpPr/>
          <p:nvPr/>
        </p:nvCxnSpPr>
        <p:spPr bwMode="auto">
          <a:xfrm>
            <a:off x="2533091" y="1585024"/>
            <a:ext cx="2051329" cy="21255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608872" y="1027529"/>
            <a:ext cx="1800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Times New Roman" pitchFamily="18" charset="0"/>
                <a:cs typeface="Calibri Light" panose="020F0302020204030204" pitchFamily="34" charset="0"/>
              </a:rPr>
              <a:t>Skriv här</a:t>
            </a:r>
            <a:endParaRPr kumimoji="0" lang="sv-SE" alt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5564038" y="1048921"/>
            <a:ext cx="1800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Times New Roman" pitchFamily="18" charset="0"/>
                <a:cs typeface="Calibri Light" panose="020F0302020204030204" pitchFamily="34" charset="0"/>
              </a:rPr>
              <a:t>Skriv här</a:t>
            </a:r>
            <a:endParaRPr kumimoji="0" lang="sv-SE" alt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" name="Text Box 56"/>
          <p:cNvSpPr txBox="1">
            <a:spLocks noChangeArrowheads="1"/>
          </p:cNvSpPr>
          <p:nvPr/>
        </p:nvSpPr>
        <p:spPr bwMode="auto">
          <a:xfrm>
            <a:off x="9106977" y="3513708"/>
            <a:ext cx="115887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Times New Roman" pitchFamily="18" charset="0"/>
                <a:cs typeface="Calibri Light" panose="020F0302020204030204" pitchFamily="34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5" name="Textruta 2"/>
          <p:cNvSpPr txBox="1">
            <a:spLocks noChangeArrowheads="1"/>
          </p:cNvSpPr>
          <p:nvPr/>
        </p:nvSpPr>
        <p:spPr bwMode="auto">
          <a:xfrm>
            <a:off x="6918953" y="1539875"/>
            <a:ext cx="17573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Text Box 95"/>
          <p:cNvSpPr txBox="1">
            <a:spLocks noChangeArrowheads="1"/>
          </p:cNvSpPr>
          <p:nvPr/>
        </p:nvSpPr>
        <p:spPr bwMode="auto">
          <a:xfrm>
            <a:off x="623393" y="1403350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Text Box 94"/>
          <p:cNvSpPr txBox="1">
            <a:spLocks noChangeArrowheads="1"/>
          </p:cNvSpPr>
          <p:nvPr/>
        </p:nvSpPr>
        <p:spPr bwMode="auto">
          <a:xfrm>
            <a:off x="7069766" y="16922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Text Box 93"/>
          <p:cNvSpPr txBox="1">
            <a:spLocks noChangeArrowheads="1"/>
          </p:cNvSpPr>
          <p:nvPr/>
        </p:nvSpPr>
        <p:spPr bwMode="auto">
          <a:xfrm>
            <a:off x="7222166" y="18446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ext Box 92"/>
          <p:cNvSpPr txBox="1">
            <a:spLocks noChangeArrowheads="1"/>
          </p:cNvSpPr>
          <p:nvPr/>
        </p:nvSpPr>
        <p:spPr bwMode="auto">
          <a:xfrm>
            <a:off x="7374566" y="19970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Text Box 91"/>
          <p:cNvSpPr txBox="1">
            <a:spLocks noChangeArrowheads="1"/>
          </p:cNvSpPr>
          <p:nvPr/>
        </p:nvSpPr>
        <p:spPr bwMode="auto">
          <a:xfrm>
            <a:off x="7526966" y="21494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Text Box 90"/>
          <p:cNvSpPr txBox="1">
            <a:spLocks noChangeArrowheads="1"/>
          </p:cNvSpPr>
          <p:nvPr/>
        </p:nvSpPr>
        <p:spPr bwMode="auto">
          <a:xfrm>
            <a:off x="7679366" y="23018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26" name="Text Box 89"/>
          <p:cNvSpPr txBox="1">
            <a:spLocks noChangeArrowheads="1"/>
          </p:cNvSpPr>
          <p:nvPr/>
        </p:nvSpPr>
        <p:spPr bwMode="auto">
          <a:xfrm>
            <a:off x="7831766" y="24542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7984166" y="26066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29" name="Grupp 28"/>
          <p:cNvGrpSpPr/>
          <p:nvPr/>
        </p:nvGrpSpPr>
        <p:grpSpPr>
          <a:xfrm>
            <a:off x="4625752" y="1470978"/>
            <a:ext cx="3122930" cy="1674495"/>
            <a:chOff x="0" y="0"/>
            <a:chExt cx="3123442" cy="1674712"/>
          </a:xfrm>
        </p:grpSpPr>
        <p:sp>
          <p:nvSpPr>
            <p:cNvPr id="30" name="Text Box 38"/>
            <p:cNvSpPr txBox="1">
              <a:spLocks noChangeArrowheads="1"/>
            </p:cNvSpPr>
            <p:nvPr/>
          </p:nvSpPr>
          <p:spPr bwMode="auto">
            <a:xfrm>
              <a:off x="208310" y="0"/>
              <a:ext cx="1707515" cy="2616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ts val="96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  <a:cs typeface="+mn-cs"/>
                </a:rPr>
                <a:t> </a:t>
              </a:r>
            </a:p>
          </p:txBody>
        </p:sp>
        <p:sp>
          <p:nvSpPr>
            <p:cNvPr id="31" name="Textruta 2"/>
            <p:cNvSpPr txBox="1">
              <a:spLocks noChangeArrowheads="1"/>
            </p:cNvSpPr>
            <p:nvPr/>
          </p:nvSpPr>
          <p:spPr bwMode="auto">
            <a:xfrm>
              <a:off x="0" y="11575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32" name="Textruta 2"/>
            <p:cNvSpPr txBox="1">
              <a:spLocks noChangeArrowheads="1"/>
            </p:cNvSpPr>
            <p:nvPr/>
          </p:nvSpPr>
          <p:spPr bwMode="auto">
            <a:xfrm>
              <a:off x="150471" y="162046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33" name="Textruta 2"/>
            <p:cNvSpPr txBox="1">
              <a:spLocks noChangeArrowheads="1"/>
            </p:cNvSpPr>
            <p:nvPr/>
          </p:nvSpPr>
          <p:spPr bwMode="auto">
            <a:xfrm>
              <a:off x="300941" y="312517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34" name="Textruta 2"/>
            <p:cNvSpPr txBox="1">
              <a:spLocks noChangeArrowheads="1"/>
            </p:cNvSpPr>
            <p:nvPr/>
          </p:nvSpPr>
          <p:spPr bwMode="auto">
            <a:xfrm>
              <a:off x="451412" y="474562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35" name="Textruta 2"/>
            <p:cNvSpPr txBox="1">
              <a:spLocks noChangeArrowheads="1"/>
            </p:cNvSpPr>
            <p:nvPr/>
          </p:nvSpPr>
          <p:spPr bwMode="auto">
            <a:xfrm>
              <a:off x="601883" y="625033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36" name="Textruta 2"/>
            <p:cNvSpPr txBox="1">
              <a:spLocks noChangeArrowheads="1"/>
            </p:cNvSpPr>
            <p:nvPr/>
          </p:nvSpPr>
          <p:spPr bwMode="auto">
            <a:xfrm>
              <a:off x="752354" y="775504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37" name="Textruta 2"/>
            <p:cNvSpPr txBox="1">
              <a:spLocks noChangeArrowheads="1"/>
            </p:cNvSpPr>
            <p:nvPr/>
          </p:nvSpPr>
          <p:spPr bwMode="auto">
            <a:xfrm>
              <a:off x="914400" y="925975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38" name="Textruta 2"/>
            <p:cNvSpPr txBox="1">
              <a:spLocks noChangeArrowheads="1"/>
            </p:cNvSpPr>
            <p:nvPr/>
          </p:nvSpPr>
          <p:spPr bwMode="auto">
            <a:xfrm>
              <a:off x="1064871" y="1076446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39" name="Textruta 2"/>
            <p:cNvSpPr txBox="1">
              <a:spLocks noChangeArrowheads="1"/>
            </p:cNvSpPr>
            <p:nvPr/>
          </p:nvSpPr>
          <p:spPr bwMode="auto">
            <a:xfrm>
              <a:off x="1215341" y="1226917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40" name="Textruta 2"/>
            <p:cNvSpPr txBox="1">
              <a:spLocks noChangeArrowheads="1"/>
            </p:cNvSpPr>
            <p:nvPr/>
          </p:nvSpPr>
          <p:spPr bwMode="auto">
            <a:xfrm>
              <a:off x="1365812" y="1388962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</p:grpSp>
      <p:sp>
        <p:nvSpPr>
          <p:cNvPr id="28" name="Text Box 75"/>
          <p:cNvSpPr txBox="1">
            <a:spLocks noChangeArrowheads="1"/>
          </p:cNvSpPr>
          <p:nvPr/>
        </p:nvSpPr>
        <p:spPr bwMode="auto">
          <a:xfrm>
            <a:off x="2636343" y="13874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41" name="Text Box 74"/>
          <p:cNvSpPr txBox="1">
            <a:spLocks noChangeArrowheads="1"/>
          </p:cNvSpPr>
          <p:nvPr/>
        </p:nvSpPr>
        <p:spPr bwMode="auto">
          <a:xfrm>
            <a:off x="2788743" y="15398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42" name="Text Box 73"/>
          <p:cNvSpPr txBox="1">
            <a:spLocks noChangeArrowheads="1"/>
          </p:cNvSpPr>
          <p:nvPr/>
        </p:nvSpPr>
        <p:spPr bwMode="auto">
          <a:xfrm>
            <a:off x="2941143" y="16922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43" name="Text Box 72"/>
          <p:cNvSpPr txBox="1">
            <a:spLocks noChangeArrowheads="1"/>
          </p:cNvSpPr>
          <p:nvPr/>
        </p:nvSpPr>
        <p:spPr bwMode="auto">
          <a:xfrm>
            <a:off x="3093543" y="18446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44" name="Text Box 71"/>
          <p:cNvSpPr txBox="1">
            <a:spLocks noChangeArrowheads="1"/>
          </p:cNvSpPr>
          <p:nvPr/>
        </p:nvSpPr>
        <p:spPr bwMode="auto">
          <a:xfrm>
            <a:off x="3245943" y="19970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45" name="Text Box 70"/>
          <p:cNvSpPr txBox="1">
            <a:spLocks noChangeArrowheads="1"/>
          </p:cNvSpPr>
          <p:nvPr/>
        </p:nvSpPr>
        <p:spPr bwMode="auto">
          <a:xfrm>
            <a:off x="3398343" y="21494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46" name="Text Box 69"/>
          <p:cNvSpPr txBox="1">
            <a:spLocks noChangeArrowheads="1"/>
          </p:cNvSpPr>
          <p:nvPr/>
        </p:nvSpPr>
        <p:spPr bwMode="auto">
          <a:xfrm>
            <a:off x="3550743" y="23018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47" name="Text Box 68"/>
          <p:cNvSpPr txBox="1">
            <a:spLocks noChangeArrowheads="1"/>
          </p:cNvSpPr>
          <p:nvPr/>
        </p:nvSpPr>
        <p:spPr bwMode="auto">
          <a:xfrm>
            <a:off x="3703143" y="24542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48" name="Text Box 67"/>
          <p:cNvSpPr txBox="1">
            <a:spLocks noChangeArrowheads="1"/>
          </p:cNvSpPr>
          <p:nvPr/>
        </p:nvSpPr>
        <p:spPr bwMode="auto">
          <a:xfrm>
            <a:off x="3855543" y="26066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49" name="Text Box 66"/>
          <p:cNvSpPr txBox="1">
            <a:spLocks noChangeArrowheads="1"/>
          </p:cNvSpPr>
          <p:nvPr/>
        </p:nvSpPr>
        <p:spPr bwMode="auto">
          <a:xfrm>
            <a:off x="4007943" y="27590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50" name="Text Box 65"/>
          <p:cNvSpPr txBox="1">
            <a:spLocks noChangeArrowheads="1"/>
          </p:cNvSpPr>
          <p:nvPr/>
        </p:nvSpPr>
        <p:spPr bwMode="auto">
          <a:xfrm>
            <a:off x="4160343" y="29114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51" name="Text Box 64"/>
          <p:cNvSpPr txBox="1">
            <a:spLocks noChangeArrowheads="1"/>
          </p:cNvSpPr>
          <p:nvPr/>
        </p:nvSpPr>
        <p:spPr bwMode="auto">
          <a:xfrm>
            <a:off x="4312743" y="30638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52" name="Text Box 63"/>
          <p:cNvSpPr txBox="1">
            <a:spLocks noChangeArrowheads="1"/>
          </p:cNvSpPr>
          <p:nvPr/>
        </p:nvSpPr>
        <p:spPr bwMode="auto">
          <a:xfrm>
            <a:off x="4465143" y="32162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53" name="Text Box 62"/>
          <p:cNvSpPr txBox="1">
            <a:spLocks noChangeArrowheads="1"/>
          </p:cNvSpPr>
          <p:nvPr/>
        </p:nvSpPr>
        <p:spPr bwMode="auto">
          <a:xfrm>
            <a:off x="774205" y="1555750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54" name="Text Box 61"/>
          <p:cNvSpPr txBox="1">
            <a:spLocks noChangeArrowheads="1"/>
          </p:cNvSpPr>
          <p:nvPr/>
        </p:nvSpPr>
        <p:spPr bwMode="auto">
          <a:xfrm>
            <a:off x="926605" y="1708150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55" name="Text Box 60"/>
          <p:cNvSpPr txBox="1">
            <a:spLocks noChangeArrowheads="1"/>
          </p:cNvSpPr>
          <p:nvPr/>
        </p:nvSpPr>
        <p:spPr bwMode="auto">
          <a:xfrm>
            <a:off x="1079005" y="1860550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56" name="Text Box 59"/>
          <p:cNvSpPr txBox="1">
            <a:spLocks noChangeArrowheads="1"/>
          </p:cNvSpPr>
          <p:nvPr/>
        </p:nvSpPr>
        <p:spPr bwMode="auto">
          <a:xfrm>
            <a:off x="1231405" y="2012950"/>
            <a:ext cx="17573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57" name="Text Box 58"/>
          <p:cNvSpPr txBox="1">
            <a:spLocks noChangeArrowheads="1"/>
          </p:cNvSpPr>
          <p:nvPr/>
        </p:nvSpPr>
        <p:spPr bwMode="auto">
          <a:xfrm>
            <a:off x="1383805" y="2165350"/>
            <a:ext cx="17573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58" name="Text Box 57"/>
          <p:cNvSpPr txBox="1">
            <a:spLocks noChangeArrowheads="1"/>
          </p:cNvSpPr>
          <p:nvPr/>
        </p:nvSpPr>
        <p:spPr bwMode="auto">
          <a:xfrm>
            <a:off x="1536205" y="2317750"/>
            <a:ext cx="17573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59" name="Text Box 56"/>
          <p:cNvSpPr txBox="1">
            <a:spLocks noChangeArrowheads="1"/>
          </p:cNvSpPr>
          <p:nvPr/>
        </p:nvSpPr>
        <p:spPr bwMode="auto">
          <a:xfrm>
            <a:off x="1688605" y="2470150"/>
            <a:ext cx="17573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60" name="Text Box 55"/>
          <p:cNvSpPr txBox="1">
            <a:spLocks noChangeArrowheads="1"/>
          </p:cNvSpPr>
          <p:nvPr/>
        </p:nvSpPr>
        <p:spPr bwMode="auto">
          <a:xfrm>
            <a:off x="1841005" y="2622550"/>
            <a:ext cx="17573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61" name="Text Box 54"/>
          <p:cNvSpPr txBox="1">
            <a:spLocks noChangeArrowheads="1"/>
          </p:cNvSpPr>
          <p:nvPr/>
        </p:nvSpPr>
        <p:spPr bwMode="auto">
          <a:xfrm>
            <a:off x="1993405" y="2774950"/>
            <a:ext cx="17573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62" name="Text Box 53"/>
          <p:cNvSpPr txBox="1">
            <a:spLocks noChangeArrowheads="1"/>
          </p:cNvSpPr>
          <p:nvPr/>
        </p:nvSpPr>
        <p:spPr bwMode="auto">
          <a:xfrm>
            <a:off x="2145805" y="2927350"/>
            <a:ext cx="17573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63" name="Text Box 52"/>
          <p:cNvSpPr txBox="1">
            <a:spLocks noChangeArrowheads="1"/>
          </p:cNvSpPr>
          <p:nvPr/>
        </p:nvSpPr>
        <p:spPr bwMode="auto">
          <a:xfrm>
            <a:off x="2298205" y="3079750"/>
            <a:ext cx="17573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1024" name="Text Box 51"/>
          <p:cNvSpPr txBox="1">
            <a:spLocks noChangeArrowheads="1"/>
          </p:cNvSpPr>
          <p:nvPr/>
        </p:nvSpPr>
        <p:spPr bwMode="auto">
          <a:xfrm>
            <a:off x="2452193" y="3232150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6" name="Grupp 65"/>
          <p:cNvGrpSpPr/>
          <p:nvPr/>
        </p:nvGrpSpPr>
        <p:grpSpPr>
          <a:xfrm>
            <a:off x="1415481" y="4072016"/>
            <a:ext cx="3631565" cy="1663065"/>
            <a:chOff x="0" y="0"/>
            <a:chExt cx="3632144" cy="1663137"/>
          </a:xfrm>
        </p:grpSpPr>
        <p:sp>
          <p:nvSpPr>
            <p:cNvPr id="67" name="Textruta 2"/>
            <p:cNvSpPr txBox="1">
              <a:spLocks noChangeArrowheads="1"/>
            </p:cNvSpPr>
            <p:nvPr/>
          </p:nvSpPr>
          <p:spPr bwMode="auto">
            <a:xfrm>
              <a:off x="1875099" y="0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68" name="Textruta 2"/>
            <p:cNvSpPr txBox="1">
              <a:spLocks noChangeArrowheads="1"/>
            </p:cNvSpPr>
            <p:nvPr/>
          </p:nvSpPr>
          <p:spPr bwMode="auto">
            <a:xfrm>
              <a:off x="1713053" y="150471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69" name="Textruta 2"/>
            <p:cNvSpPr txBox="1">
              <a:spLocks noChangeArrowheads="1"/>
            </p:cNvSpPr>
            <p:nvPr/>
          </p:nvSpPr>
          <p:spPr bwMode="auto">
            <a:xfrm>
              <a:off x="1458410" y="300942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70" name="Textruta 2"/>
            <p:cNvSpPr txBox="1">
              <a:spLocks noChangeArrowheads="1"/>
            </p:cNvSpPr>
            <p:nvPr/>
          </p:nvSpPr>
          <p:spPr bwMode="auto">
            <a:xfrm>
              <a:off x="1238491" y="462987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71" name="Textruta 2"/>
            <p:cNvSpPr txBox="1">
              <a:spLocks noChangeArrowheads="1"/>
            </p:cNvSpPr>
            <p:nvPr/>
          </p:nvSpPr>
          <p:spPr bwMode="auto">
            <a:xfrm>
              <a:off x="1053296" y="613458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72" name="Textruta 2"/>
            <p:cNvSpPr txBox="1">
              <a:spLocks noChangeArrowheads="1"/>
            </p:cNvSpPr>
            <p:nvPr/>
          </p:nvSpPr>
          <p:spPr bwMode="auto">
            <a:xfrm>
              <a:off x="856527" y="763929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73" name="Textruta 2"/>
            <p:cNvSpPr txBox="1">
              <a:spLocks noChangeArrowheads="1"/>
            </p:cNvSpPr>
            <p:nvPr/>
          </p:nvSpPr>
          <p:spPr bwMode="auto">
            <a:xfrm>
              <a:off x="648182" y="914400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74" name="Textruta 2"/>
            <p:cNvSpPr txBox="1">
              <a:spLocks noChangeArrowheads="1"/>
            </p:cNvSpPr>
            <p:nvPr/>
          </p:nvSpPr>
          <p:spPr bwMode="auto">
            <a:xfrm>
              <a:off x="416689" y="1064871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75" name="Textruta 2"/>
            <p:cNvSpPr txBox="1">
              <a:spLocks noChangeArrowheads="1"/>
            </p:cNvSpPr>
            <p:nvPr/>
          </p:nvSpPr>
          <p:spPr bwMode="auto">
            <a:xfrm>
              <a:off x="219919" y="1215342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76" name="Textruta 2"/>
            <p:cNvSpPr txBox="1">
              <a:spLocks noChangeArrowheads="1"/>
            </p:cNvSpPr>
            <p:nvPr/>
          </p:nvSpPr>
          <p:spPr bwMode="auto">
            <a:xfrm>
              <a:off x="0" y="1377387"/>
              <a:ext cx="1780194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</p:grpSp>
      <p:grpSp>
        <p:nvGrpSpPr>
          <p:cNvPr id="77" name="Grupp 76"/>
          <p:cNvGrpSpPr/>
          <p:nvPr/>
        </p:nvGrpSpPr>
        <p:grpSpPr>
          <a:xfrm>
            <a:off x="4671277" y="3871021"/>
            <a:ext cx="3631565" cy="1663065"/>
            <a:chOff x="0" y="0"/>
            <a:chExt cx="3632144" cy="1663137"/>
          </a:xfrm>
        </p:grpSpPr>
        <p:sp>
          <p:nvSpPr>
            <p:cNvPr id="78" name="Textruta 2"/>
            <p:cNvSpPr txBox="1">
              <a:spLocks noChangeArrowheads="1"/>
            </p:cNvSpPr>
            <p:nvPr/>
          </p:nvSpPr>
          <p:spPr bwMode="auto">
            <a:xfrm>
              <a:off x="1875099" y="0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79" name="Textruta 2"/>
            <p:cNvSpPr txBox="1">
              <a:spLocks noChangeArrowheads="1"/>
            </p:cNvSpPr>
            <p:nvPr/>
          </p:nvSpPr>
          <p:spPr bwMode="auto">
            <a:xfrm>
              <a:off x="1713053" y="150471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80" name="Textruta 2"/>
            <p:cNvSpPr txBox="1">
              <a:spLocks noChangeArrowheads="1"/>
            </p:cNvSpPr>
            <p:nvPr/>
          </p:nvSpPr>
          <p:spPr bwMode="auto">
            <a:xfrm>
              <a:off x="1458410" y="300942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81" name="Textruta 2"/>
            <p:cNvSpPr txBox="1">
              <a:spLocks noChangeArrowheads="1"/>
            </p:cNvSpPr>
            <p:nvPr/>
          </p:nvSpPr>
          <p:spPr bwMode="auto">
            <a:xfrm>
              <a:off x="1238491" y="462987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82" name="Textruta 2"/>
            <p:cNvSpPr txBox="1">
              <a:spLocks noChangeArrowheads="1"/>
            </p:cNvSpPr>
            <p:nvPr/>
          </p:nvSpPr>
          <p:spPr bwMode="auto">
            <a:xfrm>
              <a:off x="1053296" y="613458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83" name="Textruta 2"/>
            <p:cNvSpPr txBox="1">
              <a:spLocks noChangeArrowheads="1"/>
            </p:cNvSpPr>
            <p:nvPr/>
          </p:nvSpPr>
          <p:spPr bwMode="auto">
            <a:xfrm>
              <a:off x="856527" y="763929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84" name="Textruta 2"/>
            <p:cNvSpPr txBox="1">
              <a:spLocks noChangeArrowheads="1"/>
            </p:cNvSpPr>
            <p:nvPr/>
          </p:nvSpPr>
          <p:spPr bwMode="auto">
            <a:xfrm>
              <a:off x="648182" y="914400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85" name="Textruta 2"/>
            <p:cNvSpPr txBox="1">
              <a:spLocks noChangeArrowheads="1"/>
            </p:cNvSpPr>
            <p:nvPr/>
          </p:nvSpPr>
          <p:spPr bwMode="auto">
            <a:xfrm>
              <a:off x="416689" y="1064871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86" name="Textruta 2"/>
            <p:cNvSpPr txBox="1">
              <a:spLocks noChangeArrowheads="1"/>
            </p:cNvSpPr>
            <p:nvPr/>
          </p:nvSpPr>
          <p:spPr bwMode="auto">
            <a:xfrm>
              <a:off x="219919" y="1215342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87" name="Textruta 2"/>
            <p:cNvSpPr txBox="1">
              <a:spLocks noChangeArrowheads="1"/>
            </p:cNvSpPr>
            <p:nvPr/>
          </p:nvSpPr>
          <p:spPr bwMode="auto">
            <a:xfrm>
              <a:off x="0" y="1377387"/>
              <a:ext cx="1780194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</p:grpSp>
      <p:cxnSp>
        <p:nvCxnSpPr>
          <p:cNvPr id="88" name="Line 6"/>
          <p:cNvCxnSpPr/>
          <p:nvPr/>
        </p:nvCxnSpPr>
        <p:spPr bwMode="auto">
          <a:xfrm flipV="1">
            <a:off x="6036293" y="3716067"/>
            <a:ext cx="2708275" cy="21596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9" name="Grupp 88"/>
          <p:cNvGrpSpPr/>
          <p:nvPr/>
        </p:nvGrpSpPr>
        <p:grpSpPr>
          <a:xfrm>
            <a:off x="6520603" y="4352226"/>
            <a:ext cx="3469640" cy="1650365"/>
            <a:chOff x="0" y="0"/>
            <a:chExt cx="3469818" cy="1650928"/>
          </a:xfrm>
        </p:grpSpPr>
        <p:sp>
          <p:nvSpPr>
            <p:cNvPr id="90" name="Textruta 2"/>
            <p:cNvSpPr txBox="1">
              <a:spLocks noChangeArrowheads="1"/>
            </p:cNvSpPr>
            <p:nvPr/>
          </p:nvSpPr>
          <p:spPr bwMode="auto">
            <a:xfrm>
              <a:off x="1713053" y="0"/>
              <a:ext cx="1756765" cy="2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91" name="Textruta 2"/>
            <p:cNvSpPr txBox="1">
              <a:spLocks noChangeArrowheads="1"/>
            </p:cNvSpPr>
            <p:nvPr/>
          </p:nvSpPr>
          <p:spPr bwMode="auto">
            <a:xfrm>
              <a:off x="1527858" y="150471"/>
              <a:ext cx="1756765" cy="2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92" name="Textruta 2"/>
            <p:cNvSpPr txBox="1">
              <a:spLocks noChangeArrowheads="1"/>
            </p:cNvSpPr>
            <p:nvPr/>
          </p:nvSpPr>
          <p:spPr bwMode="auto">
            <a:xfrm>
              <a:off x="1307939" y="300942"/>
              <a:ext cx="1756765" cy="2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93" name="Textruta 2"/>
            <p:cNvSpPr txBox="1">
              <a:spLocks noChangeArrowheads="1"/>
            </p:cNvSpPr>
            <p:nvPr/>
          </p:nvSpPr>
          <p:spPr bwMode="auto">
            <a:xfrm>
              <a:off x="1134319" y="451413"/>
              <a:ext cx="1756765" cy="2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94" name="Textruta 2"/>
            <p:cNvSpPr txBox="1">
              <a:spLocks noChangeArrowheads="1"/>
            </p:cNvSpPr>
            <p:nvPr/>
          </p:nvSpPr>
          <p:spPr bwMode="auto">
            <a:xfrm>
              <a:off x="960699" y="601884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95" name="Textruta 2"/>
            <p:cNvSpPr txBox="1">
              <a:spLocks noChangeArrowheads="1"/>
            </p:cNvSpPr>
            <p:nvPr/>
          </p:nvSpPr>
          <p:spPr bwMode="auto">
            <a:xfrm>
              <a:off x="740780" y="752354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96" name="Textruta 2"/>
            <p:cNvSpPr txBox="1">
              <a:spLocks noChangeArrowheads="1"/>
            </p:cNvSpPr>
            <p:nvPr/>
          </p:nvSpPr>
          <p:spPr bwMode="auto">
            <a:xfrm>
              <a:off x="555585" y="914400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97" name="Textruta 2"/>
            <p:cNvSpPr txBox="1">
              <a:spLocks noChangeArrowheads="1"/>
            </p:cNvSpPr>
            <p:nvPr/>
          </p:nvSpPr>
          <p:spPr bwMode="auto">
            <a:xfrm>
              <a:off x="370390" y="1064871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98" name="Textruta 2"/>
            <p:cNvSpPr txBox="1">
              <a:spLocks noChangeArrowheads="1"/>
            </p:cNvSpPr>
            <p:nvPr/>
          </p:nvSpPr>
          <p:spPr bwMode="auto">
            <a:xfrm>
              <a:off x="196770" y="1215342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99" name="Textruta 2"/>
            <p:cNvSpPr txBox="1">
              <a:spLocks noChangeArrowheads="1"/>
            </p:cNvSpPr>
            <p:nvPr/>
          </p:nvSpPr>
          <p:spPr bwMode="auto">
            <a:xfrm>
              <a:off x="0" y="1365813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</p:grpSp>
      <p:grpSp>
        <p:nvGrpSpPr>
          <p:cNvPr id="100" name="Grupp 99"/>
          <p:cNvGrpSpPr/>
          <p:nvPr/>
        </p:nvGrpSpPr>
        <p:grpSpPr>
          <a:xfrm>
            <a:off x="3537015" y="4326651"/>
            <a:ext cx="3469640" cy="1650365"/>
            <a:chOff x="0" y="0"/>
            <a:chExt cx="3469818" cy="1650928"/>
          </a:xfrm>
        </p:grpSpPr>
        <p:sp>
          <p:nvSpPr>
            <p:cNvPr id="101" name="Textruta 2"/>
            <p:cNvSpPr txBox="1">
              <a:spLocks noChangeArrowheads="1"/>
            </p:cNvSpPr>
            <p:nvPr/>
          </p:nvSpPr>
          <p:spPr bwMode="auto">
            <a:xfrm>
              <a:off x="1713053" y="0"/>
              <a:ext cx="1756765" cy="2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102" name="Textruta 2"/>
            <p:cNvSpPr txBox="1">
              <a:spLocks noChangeArrowheads="1"/>
            </p:cNvSpPr>
            <p:nvPr/>
          </p:nvSpPr>
          <p:spPr bwMode="auto">
            <a:xfrm>
              <a:off x="1527858" y="150471"/>
              <a:ext cx="1756765" cy="2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103" name="Textruta 2"/>
            <p:cNvSpPr txBox="1">
              <a:spLocks noChangeArrowheads="1"/>
            </p:cNvSpPr>
            <p:nvPr/>
          </p:nvSpPr>
          <p:spPr bwMode="auto">
            <a:xfrm>
              <a:off x="1307939" y="300942"/>
              <a:ext cx="1756765" cy="2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104" name="Textruta 2"/>
            <p:cNvSpPr txBox="1">
              <a:spLocks noChangeArrowheads="1"/>
            </p:cNvSpPr>
            <p:nvPr/>
          </p:nvSpPr>
          <p:spPr bwMode="auto">
            <a:xfrm>
              <a:off x="1134319" y="451413"/>
              <a:ext cx="1756765" cy="2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105" name="Textruta 2"/>
            <p:cNvSpPr txBox="1">
              <a:spLocks noChangeArrowheads="1"/>
            </p:cNvSpPr>
            <p:nvPr/>
          </p:nvSpPr>
          <p:spPr bwMode="auto">
            <a:xfrm>
              <a:off x="960699" y="601884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106" name="Textruta 2"/>
            <p:cNvSpPr txBox="1">
              <a:spLocks noChangeArrowheads="1"/>
            </p:cNvSpPr>
            <p:nvPr/>
          </p:nvSpPr>
          <p:spPr bwMode="auto">
            <a:xfrm>
              <a:off x="740780" y="752354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107" name="Textruta 2"/>
            <p:cNvSpPr txBox="1">
              <a:spLocks noChangeArrowheads="1"/>
            </p:cNvSpPr>
            <p:nvPr/>
          </p:nvSpPr>
          <p:spPr bwMode="auto">
            <a:xfrm>
              <a:off x="555585" y="914400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108" name="Textruta 2"/>
            <p:cNvSpPr txBox="1">
              <a:spLocks noChangeArrowheads="1"/>
            </p:cNvSpPr>
            <p:nvPr/>
          </p:nvSpPr>
          <p:spPr bwMode="auto">
            <a:xfrm>
              <a:off x="370390" y="1064871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109" name="Textruta 2"/>
            <p:cNvSpPr txBox="1">
              <a:spLocks noChangeArrowheads="1"/>
            </p:cNvSpPr>
            <p:nvPr/>
          </p:nvSpPr>
          <p:spPr bwMode="auto">
            <a:xfrm>
              <a:off x="196770" y="1215342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110" name="Textruta 2"/>
            <p:cNvSpPr txBox="1">
              <a:spLocks noChangeArrowheads="1"/>
            </p:cNvSpPr>
            <p:nvPr/>
          </p:nvSpPr>
          <p:spPr bwMode="auto">
            <a:xfrm>
              <a:off x="0" y="1365813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rPr>
                <a:t>Skriv här</a:t>
              </a:r>
            </a:p>
          </p:txBody>
        </p:sp>
      </p:grpSp>
      <p:cxnSp>
        <p:nvCxnSpPr>
          <p:cNvPr id="111" name="Line 7"/>
          <p:cNvCxnSpPr/>
          <p:nvPr/>
        </p:nvCxnSpPr>
        <p:spPr bwMode="auto">
          <a:xfrm>
            <a:off x="6546431" y="1585914"/>
            <a:ext cx="2129885" cy="21247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" name="Text Box 4"/>
          <p:cNvSpPr txBox="1">
            <a:spLocks noChangeArrowheads="1"/>
          </p:cNvSpPr>
          <p:nvPr/>
        </p:nvSpPr>
        <p:spPr bwMode="auto">
          <a:xfrm>
            <a:off x="1836259" y="5933299"/>
            <a:ext cx="1800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1026" name="Text Box 3"/>
          <p:cNvSpPr txBox="1">
            <a:spLocks noChangeArrowheads="1"/>
          </p:cNvSpPr>
          <p:nvPr/>
        </p:nvSpPr>
        <p:spPr bwMode="auto">
          <a:xfrm>
            <a:off x="5219817" y="5959396"/>
            <a:ext cx="1800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itchFamily="18" charset="0"/>
                <a:cs typeface="Times New Roman" pitchFamily="18" charset="0"/>
              </a:rPr>
              <a:t>Övrigt</a:t>
            </a:r>
            <a:endParaRPr kumimoji="0" lang="sv-SE" alt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pic>
        <p:nvPicPr>
          <p:cNvPr id="3074" name="Bildobjekt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8030" y="609601"/>
            <a:ext cx="612775" cy="61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8" name="Rectangle 104"/>
          <p:cNvSpPr>
            <a:spLocks noChangeArrowheads="1"/>
          </p:cNvSpPr>
          <p:nvPr/>
        </p:nvSpPr>
        <p:spPr bwMode="auto">
          <a:xfrm>
            <a:off x="-313233" y="196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1031" name="Rak 1030"/>
          <p:cNvCxnSpPr/>
          <p:nvPr/>
        </p:nvCxnSpPr>
        <p:spPr>
          <a:xfrm>
            <a:off x="12588552" y="4214495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Rak 1032"/>
          <p:cNvCxnSpPr/>
          <p:nvPr/>
        </p:nvCxnSpPr>
        <p:spPr>
          <a:xfrm>
            <a:off x="1870707" y="3710618"/>
            <a:ext cx="71243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ruta 11"/>
          <p:cNvSpPr txBox="1"/>
          <p:nvPr/>
        </p:nvSpPr>
        <p:spPr>
          <a:xfrm>
            <a:off x="1832103" y="260648"/>
            <a:ext cx="8296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            </a:t>
            </a: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Analys av nuläge -  (Fiskben /Ishikawadiagram)</a:t>
            </a:r>
          </a:p>
        </p:txBody>
      </p:sp>
      <p:pic>
        <p:nvPicPr>
          <p:cNvPr id="112" name="Bildobjekt 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541" y="186051"/>
            <a:ext cx="703085" cy="518525"/>
          </a:xfrm>
          <a:prstGeom prst="rect">
            <a:avLst/>
          </a:prstGeom>
        </p:spPr>
      </p:pic>
      <p:sp>
        <p:nvSpPr>
          <p:cNvPr id="113" name="Text Box 4">
            <a:extLst>
              <a:ext uri="{FF2B5EF4-FFF2-40B4-BE49-F238E27FC236}">
                <a16:creationId xmlns:a16="http://schemas.microsoft.com/office/drawing/2014/main" id="{7AE70FE0-D60B-4B2A-B22B-B2953B2E0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259" y="5930934"/>
            <a:ext cx="1800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Times New Roman" pitchFamily="18" charset="0"/>
                <a:cs typeface="Calibri Light" panose="020F0302020204030204" pitchFamily="34" charset="0"/>
              </a:rPr>
              <a:t>Skriv här</a:t>
            </a:r>
            <a:endParaRPr kumimoji="0" lang="sv-SE" alt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114" name="Text Box 3">
            <a:extLst>
              <a:ext uri="{FF2B5EF4-FFF2-40B4-BE49-F238E27FC236}">
                <a16:creationId xmlns:a16="http://schemas.microsoft.com/office/drawing/2014/main" id="{23B75E98-CCFF-4DB3-836F-7952603FF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817" y="5957031"/>
            <a:ext cx="1800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Times New Roman" pitchFamily="18" charset="0"/>
                <a:cs typeface="Calibri Light" panose="020F0302020204030204" pitchFamily="34" charset="0"/>
              </a:rPr>
              <a:t>Övrigt</a:t>
            </a:r>
            <a:endParaRPr kumimoji="0" lang="sv-SE" alt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75152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mall" id="{F871278B-FC3D-42BA-8703-EFE8BD454112}" vid="{EEFEB7D4-1474-41C2-B38F-A66AB46ECAD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8b56d9e-d66d-4862-abde-79030b9ef7dc" xsi:nil="true"/>
    <lcf76f155ced4ddcb4097134ff3c332f xmlns="0426cdf0-29ca-411a-bb95-32c24d9f31c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1E153548A605E439682DDA1E5A4A302" ma:contentTypeVersion="13" ma:contentTypeDescription="Skapa ett nytt dokument." ma:contentTypeScope="" ma:versionID="f282af4cd8561a5cb4bdf6302565ca41">
  <xsd:schema xmlns:xsd="http://www.w3.org/2001/XMLSchema" xmlns:xs="http://www.w3.org/2001/XMLSchema" xmlns:p="http://schemas.microsoft.com/office/2006/metadata/properties" xmlns:ns2="0426cdf0-29ca-411a-bb95-32c24d9f31c1" xmlns:ns3="f8b56d9e-d66d-4862-abde-79030b9ef7dc" targetNamespace="http://schemas.microsoft.com/office/2006/metadata/properties" ma:root="true" ma:fieldsID="21d6bdbfe50a9583fbec3af0316344d1" ns2:_="" ns3:_="">
    <xsd:import namespace="0426cdf0-29ca-411a-bb95-32c24d9f31c1"/>
    <xsd:import namespace="f8b56d9e-d66d-4862-abde-79030b9ef7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26cdf0-29ca-411a-bb95-32c24d9f31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dmarkeringar" ma:readOnly="false" ma:fieldId="{5cf76f15-5ced-4ddc-b409-7134ff3c332f}" ma:taxonomyMulti="true" ma:sspId="256c666c-3d86-41dd-931b-6486b2d8a6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b56d9e-d66d-4862-abde-79030b9ef7d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568c646-8d81-4b69-9f0a-7f4fe0cdf625}" ma:internalName="TaxCatchAll" ma:showField="CatchAllData" ma:web="f8b56d9e-d66d-4862-abde-79030b9ef7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463E94-7928-4754-BDCB-90D3152C9BE8}">
  <ds:schemaRefs>
    <ds:schemaRef ds:uri="http://schemas.microsoft.com/office/2006/metadata/properties"/>
    <ds:schemaRef ds:uri="http://schemas.microsoft.com/office/infopath/2007/PartnerControls"/>
    <ds:schemaRef ds:uri="f8b56d9e-d66d-4862-abde-79030b9ef7dc"/>
    <ds:schemaRef ds:uri="0426cdf0-29ca-411a-bb95-32c24d9f31c1"/>
  </ds:schemaRefs>
</ds:datastoreItem>
</file>

<file path=customXml/itemProps2.xml><?xml version="1.0" encoding="utf-8"?>
<ds:datastoreItem xmlns:ds="http://schemas.openxmlformats.org/officeDocument/2006/customXml" ds:itemID="{905DD79B-BE6D-4D2F-AFB1-2CE8074F1E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9195E5-5E1A-4971-B884-647F1D5CC5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26cdf0-29ca-411a-bb95-32c24d9f31c1"/>
    <ds:schemaRef ds:uri="f8b56d9e-d66d-4862-abde-79030b9ef7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696</Words>
  <Application>Microsoft Office PowerPoint</Application>
  <PresentationFormat>Bredbild</PresentationFormat>
  <Paragraphs>262</Paragraphs>
  <Slides>27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27</vt:i4>
      </vt:variant>
    </vt:vector>
  </HeadingPairs>
  <TitlesOfParts>
    <vt:vector size="32" baseType="lpstr">
      <vt:lpstr>Abadi Extra Light</vt:lpstr>
      <vt:lpstr>Arial</vt:lpstr>
      <vt:lpstr>Calibri</vt:lpstr>
      <vt:lpstr>Calibri Light</vt:lpstr>
      <vt:lpstr>1_Office-tema</vt:lpstr>
      <vt:lpstr>Loggbok </vt:lpstr>
      <vt:lpstr>Bakgrund </vt:lpstr>
      <vt:lpstr>Nuläge </vt:lpstr>
      <vt:lpstr>Övergripande Mål </vt:lpstr>
      <vt:lpstr>Analys av nuläge - Fiskbensdiagram </vt:lpstr>
      <vt:lpstr>Skriv ner orsaker </vt:lpstr>
      <vt:lpstr>Försök kategorisera </vt:lpstr>
      <vt:lpstr>Vilka olika förändringar tror vi kan förbättra nuläget? </vt:lpstr>
      <vt:lpstr>PowerPoint-presentation</vt:lpstr>
      <vt:lpstr>Handlingsplan - Sammanställning</vt:lpstr>
      <vt:lpstr>PowerPoint-presentation</vt:lpstr>
      <vt:lpstr>Analys   </vt:lpstr>
      <vt:lpstr>PowerPoint-presentation</vt:lpstr>
      <vt:lpstr>Analys   </vt:lpstr>
      <vt:lpstr>PowerPoint-presentation</vt:lpstr>
      <vt:lpstr>Analys   </vt:lpstr>
      <vt:lpstr>PowerPoint-presentation</vt:lpstr>
      <vt:lpstr>Analys   </vt:lpstr>
      <vt:lpstr>PowerPoint-presentation</vt:lpstr>
      <vt:lpstr>Analys   </vt:lpstr>
      <vt:lpstr>Sammanfattning </vt:lpstr>
      <vt:lpstr>Loggbok </vt:lpstr>
      <vt:lpstr>Loggbok </vt:lpstr>
      <vt:lpstr>Loggbok </vt:lpstr>
      <vt:lpstr>Loggbok </vt:lpstr>
      <vt:lpstr>Loggbok </vt:lpstr>
      <vt:lpstr>Utvärdering av arbetsformen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Loggbok</dc:title>
  <dc:creator>Malin Wallerius</dc:creator>
  <cp:lastModifiedBy>Jan Ljungkvist</cp:lastModifiedBy>
  <cp:revision>2</cp:revision>
  <dcterms:created xsi:type="dcterms:W3CDTF">2023-09-04T12:20:40Z</dcterms:created>
  <dcterms:modified xsi:type="dcterms:W3CDTF">2023-09-14T09:11:31Z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0x01010011E153548A605E439682DDA1E5A4A302</vt:lpwstr>
  </property>
</Properties>
</file>