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757" r:id="rId3"/>
    <p:sldMasterId id="2147483829" r:id="rId4"/>
    <p:sldMasterId id="2147483854" r:id="rId5"/>
  </p:sldMasterIdLst>
  <p:notesMasterIdLst>
    <p:notesMasterId r:id="rId34"/>
  </p:notesMasterIdLst>
  <p:sldIdLst>
    <p:sldId id="280" r:id="rId6"/>
    <p:sldId id="281" r:id="rId7"/>
    <p:sldId id="314" r:id="rId8"/>
    <p:sldId id="313" r:id="rId9"/>
    <p:sldId id="323" r:id="rId10"/>
    <p:sldId id="324" r:id="rId11"/>
    <p:sldId id="319" r:id="rId12"/>
    <p:sldId id="325" r:id="rId13"/>
    <p:sldId id="320" r:id="rId14"/>
    <p:sldId id="326" r:id="rId15"/>
    <p:sldId id="330" r:id="rId16"/>
    <p:sldId id="327" r:id="rId17"/>
    <p:sldId id="332" r:id="rId18"/>
    <p:sldId id="328" r:id="rId19"/>
    <p:sldId id="331" r:id="rId20"/>
    <p:sldId id="321" r:id="rId21"/>
    <p:sldId id="287" r:id="rId22"/>
    <p:sldId id="308" r:id="rId23"/>
    <p:sldId id="309" r:id="rId24"/>
    <p:sldId id="310" r:id="rId25"/>
    <p:sldId id="311" r:id="rId26"/>
    <p:sldId id="293" r:id="rId27"/>
    <p:sldId id="298" r:id="rId28"/>
    <p:sldId id="300" r:id="rId29"/>
    <p:sldId id="301" r:id="rId30"/>
    <p:sldId id="304" r:id="rId31"/>
    <p:sldId id="303" r:id="rId32"/>
    <p:sldId id="302" r:id="rId33"/>
  </p:sldIdLst>
  <p:sldSz cx="9144000" cy="6858000" type="screen4x3"/>
  <p:notesSz cx="6784975" cy="98567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5" cy="492840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5" cy="492840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r">
              <a:defRPr sz="1200"/>
            </a:lvl1pPr>
          </a:lstStyle>
          <a:p>
            <a:fld id="{6D73E9C4-4A29-485A-B830-700A3E006E03}" type="datetimeFigureOut">
              <a:rPr lang="sv-SE" smtClean="0"/>
              <a:t>2021-09-10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29187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2" rIns="92245" bIns="4612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498" y="4681975"/>
            <a:ext cx="5427980" cy="4435555"/>
          </a:xfrm>
          <a:prstGeom prst="rect">
            <a:avLst/>
          </a:prstGeom>
        </p:spPr>
        <p:txBody>
          <a:bodyPr vert="horz" lIns="92245" tIns="46122" rIns="92245" bIns="46122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62239"/>
            <a:ext cx="2940155" cy="492840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3250" y="9362239"/>
            <a:ext cx="2940155" cy="492840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r">
              <a:defRPr sz="1200"/>
            </a:lvl1pPr>
          </a:lstStyle>
          <a:p>
            <a:fld id="{C6EEA9A8-FA9A-4DCD-92B5-EA4BC07F374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105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EA9A8-FA9A-4DCD-92B5-EA4BC07F374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220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2015-12-11</a:t>
            </a:r>
          </a:p>
          <a:p>
            <a:r>
              <a:rPr lang="sv-SE" dirty="0"/>
              <a:t>Uppstartsmöte</a:t>
            </a:r>
            <a:r>
              <a:rPr lang="sv-SE" baseline="0" dirty="0"/>
              <a:t> med Kristina Carlsson, Ingela Kierkegaard, Helene </a:t>
            </a:r>
            <a:r>
              <a:rPr lang="sv-SE" baseline="0" dirty="0" err="1"/>
              <a:t>Masth</a:t>
            </a:r>
            <a:r>
              <a:rPr lang="sv-SE" baseline="0" dirty="0"/>
              <a:t> Larsson och Maria Berglund</a:t>
            </a:r>
          </a:p>
          <a:p>
            <a:endParaRPr lang="sv-SE" baseline="0" dirty="0"/>
          </a:p>
          <a:p>
            <a:r>
              <a:rPr lang="sv-SE" baseline="0" dirty="0"/>
              <a:t>2016-01-15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Projektnamn: Tandslitage – ett utvecklingsområde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Problemformulering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Mål, delmål</a:t>
            </a:r>
          </a:p>
          <a:p>
            <a:pPr marL="171450" indent="-171450">
              <a:buFontTx/>
              <a:buChar char="-"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2016-01-29</a:t>
            </a:r>
          </a:p>
          <a:p>
            <a:pPr marL="0" indent="0">
              <a:buFontTx/>
              <a:buNone/>
            </a:pPr>
            <a:r>
              <a:rPr lang="sv-SE" baseline="0" dirty="0"/>
              <a:t>Närvarande: Per Hjalmarsson, Kristina Carlsson, Ingela Kierkegaard, Helene </a:t>
            </a:r>
            <a:r>
              <a:rPr lang="sv-SE" baseline="0" dirty="0" err="1"/>
              <a:t>Masth</a:t>
            </a:r>
            <a:r>
              <a:rPr lang="sv-SE" baseline="0" dirty="0"/>
              <a:t> Larsson och Maria Berglund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Erbjuds vara med i </a:t>
            </a:r>
            <a:r>
              <a:rPr lang="sv-SE" baseline="0" dirty="0" err="1"/>
              <a:t>SKaPa</a:t>
            </a:r>
            <a:r>
              <a:rPr lang="sv-SE" baseline="0" dirty="0"/>
              <a:t>, tackade ja. Förankrat i ledningsgruppen.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Uppstartsmöte ½ dag tillsammans med Arvika, och </a:t>
            </a:r>
            <a:r>
              <a:rPr lang="sv-SE" baseline="0" dirty="0" err="1"/>
              <a:t>SKaPa</a:t>
            </a:r>
            <a:r>
              <a:rPr lang="sv-SE" baseline="0" dirty="0"/>
              <a:t> representant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Ska förankras på klinik, mail innan nästa klinikmöte.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Erbjuda tandläkare på kliniken att vara med i gruppen-</a:t>
            </a:r>
          </a:p>
          <a:p>
            <a:pPr marL="171450" indent="-171450">
              <a:buFontTx/>
              <a:buChar char="-"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2016-03-10</a:t>
            </a:r>
          </a:p>
          <a:p>
            <a:pPr marL="0" indent="0">
              <a:buFontTx/>
              <a:buNone/>
            </a:pPr>
            <a:r>
              <a:rPr lang="sv-SE" baseline="0" dirty="0"/>
              <a:t>Uppstartsmöte för </a:t>
            </a:r>
            <a:r>
              <a:rPr lang="sv-SE" baseline="0" dirty="0" err="1"/>
              <a:t>SKaPa</a:t>
            </a:r>
            <a:endParaRPr lang="sv-SE" baseline="0" dirty="0"/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2016-03-17</a:t>
            </a:r>
          </a:p>
          <a:p>
            <a:pPr marL="0" indent="0">
              <a:buFontTx/>
              <a:buNone/>
            </a:pPr>
            <a:r>
              <a:rPr lang="sv-SE" baseline="0" dirty="0"/>
              <a:t>Telefonmöte med Ingela och Per</a:t>
            </a:r>
          </a:p>
          <a:p>
            <a:pPr marL="0" indent="0">
              <a:buFontTx/>
              <a:buNone/>
            </a:pPr>
            <a:r>
              <a:rPr lang="sv-SE" baseline="0" dirty="0"/>
              <a:t>Nästa telefonmöte 31/3 -16 </a:t>
            </a:r>
            <a:r>
              <a:rPr lang="sv-SE" baseline="0" dirty="0" err="1"/>
              <a:t>kl</a:t>
            </a:r>
            <a:r>
              <a:rPr lang="sv-SE" baseline="0" dirty="0"/>
              <a:t> 11.45</a:t>
            </a:r>
          </a:p>
          <a:p>
            <a:pPr marL="0" indent="0">
              <a:buFontTx/>
              <a:buNone/>
            </a:pPr>
            <a:r>
              <a:rPr lang="sv-SE" baseline="0" dirty="0"/>
              <a:t>Start med projekt 1/4 -16</a:t>
            </a:r>
          </a:p>
          <a:p>
            <a:pPr marL="0" indent="0">
              <a:buFontTx/>
              <a:buNone/>
            </a:pPr>
            <a:r>
              <a:rPr lang="sv-SE" baseline="0" dirty="0"/>
              <a:t>Möte ska bokas för kalibrering med Helene, Maria, My och Marie innan den 31/3 -16</a:t>
            </a:r>
          </a:p>
          <a:p>
            <a:pPr marL="0" indent="0">
              <a:buFontTx/>
              <a:buNone/>
            </a:pPr>
            <a:r>
              <a:rPr lang="sv-SE" baseline="0" dirty="0"/>
              <a:t>Genomgång av fiskbensdiagram – ok.</a:t>
            </a:r>
          </a:p>
          <a:p>
            <a:pPr marL="0" indent="0">
              <a:buFontTx/>
              <a:buNone/>
            </a:pPr>
            <a:r>
              <a:rPr lang="sv-SE" baseline="0" dirty="0"/>
              <a:t>Mål: 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Prova och utvärdera ny metod på klinik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Dokumentera tandslitage för ett säkrare patientomhändertagande</a:t>
            </a:r>
          </a:p>
          <a:p>
            <a:pPr marL="0" indent="0">
              <a:buFontTx/>
              <a:buNone/>
            </a:pPr>
            <a:r>
              <a:rPr lang="sv-SE" baseline="0" dirty="0"/>
              <a:t>Planera omhändertagande och tillvägagångssätt av ny metod.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2016-03-23</a:t>
            </a:r>
          </a:p>
          <a:p>
            <a:pPr marL="0" indent="0">
              <a:buFontTx/>
              <a:buNone/>
            </a:pPr>
            <a:r>
              <a:rPr lang="sv-SE" baseline="0" dirty="0"/>
              <a:t>Kalibreringsmöte Helene och Maria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2016-03-22</a:t>
            </a:r>
          </a:p>
          <a:p>
            <a:pPr marL="0" indent="0">
              <a:buFontTx/>
              <a:buNone/>
            </a:pPr>
            <a:r>
              <a:rPr lang="sv-SE" baseline="0" dirty="0"/>
              <a:t>Kalibreringsmöte Helene, Maria, My och Marie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2016-03-31</a:t>
            </a:r>
          </a:p>
          <a:p>
            <a:pPr marL="0" indent="0">
              <a:buFontTx/>
              <a:buNone/>
            </a:pPr>
            <a:r>
              <a:rPr lang="sv-SE" baseline="0" dirty="0"/>
              <a:t>Telefonmöte Helene, Maria, My, Per och Ingela 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2016-04-11</a:t>
            </a:r>
          </a:p>
          <a:p>
            <a:pPr marL="0" indent="0">
              <a:buFontTx/>
              <a:buNone/>
            </a:pPr>
            <a:r>
              <a:rPr lang="sv-SE" baseline="0" dirty="0"/>
              <a:t>Dokumentation och planering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EA9A8-FA9A-4DCD-92B5-EA4BC07F3744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16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2015-12-11</a:t>
            </a:r>
          </a:p>
          <a:p>
            <a:r>
              <a:rPr lang="sv-SE" dirty="0"/>
              <a:t>Uppstartsmöte</a:t>
            </a:r>
            <a:r>
              <a:rPr lang="sv-SE" baseline="0" dirty="0"/>
              <a:t> med Kristina Carlsson, Ingela Kierkegaard, Helene </a:t>
            </a:r>
            <a:r>
              <a:rPr lang="sv-SE" baseline="0" dirty="0" err="1"/>
              <a:t>Masth</a:t>
            </a:r>
            <a:r>
              <a:rPr lang="sv-SE" baseline="0" dirty="0"/>
              <a:t> Larsson och Maria Berglund</a:t>
            </a:r>
          </a:p>
          <a:p>
            <a:endParaRPr lang="sv-SE" baseline="0" dirty="0"/>
          </a:p>
          <a:p>
            <a:r>
              <a:rPr lang="sv-SE" baseline="0" dirty="0"/>
              <a:t>2016-01-15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Projektnamn: Tandslitage – ett utvecklingsområde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Problemformulering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Mål, delmål</a:t>
            </a:r>
          </a:p>
          <a:p>
            <a:pPr marL="171450" indent="-171450">
              <a:buFontTx/>
              <a:buChar char="-"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2016-01-29</a:t>
            </a:r>
          </a:p>
          <a:p>
            <a:pPr marL="0" indent="0">
              <a:buFontTx/>
              <a:buNone/>
            </a:pPr>
            <a:r>
              <a:rPr lang="sv-SE" baseline="0" dirty="0"/>
              <a:t>Närvarande: Per Hjalmarsson, Kristina Carlsson, Ingela Kierkegaard, Helene </a:t>
            </a:r>
            <a:r>
              <a:rPr lang="sv-SE" baseline="0" dirty="0" err="1"/>
              <a:t>Masth</a:t>
            </a:r>
            <a:r>
              <a:rPr lang="sv-SE" baseline="0" dirty="0"/>
              <a:t> Larsson och Maria Berglund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Erbjuds vara med i </a:t>
            </a:r>
            <a:r>
              <a:rPr lang="sv-SE" baseline="0" dirty="0" err="1"/>
              <a:t>SKaPa</a:t>
            </a:r>
            <a:r>
              <a:rPr lang="sv-SE" baseline="0" dirty="0"/>
              <a:t>, tackade ja. Förankrat i ledningsgruppen.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Uppstartsmöte ½ dag tillsammans med Arvika, och </a:t>
            </a:r>
            <a:r>
              <a:rPr lang="sv-SE" baseline="0" dirty="0" err="1"/>
              <a:t>SKaPa</a:t>
            </a:r>
            <a:r>
              <a:rPr lang="sv-SE" baseline="0" dirty="0"/>
              <a:t> representant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Ska förankras på klinik, mail innan nästa klinikmöte.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Erbjuda tandläkare på kliniken att vara med i gruppen-</a:t>
            </a:r>
          </a:p>
          <a:p>
            <a:pPr marL="171450" indent="-171450">
              <a:buFontTx/>
              <a:buChar char="-"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2016-03-10</a:t>
            </a:r>
          </a:p>
          <a:p>
            <a:pPr marL="0" indent="0">
              <a:buFontTx/>
              <a:buNone/>
            </a:pPr>
            <a:r>
              <a:rPr lang="sv-SE" baseline="0" dirty="0"/>
              <a:t>Uppstartsmöte för </a:t>
            </a:r>
            <a:r>
              <a:rPr lang="sv-SE" baseline="0" dirty="0" err="1"/>
              <a:t>SKaPa</a:t>
            </a:r>
            <a:endParaRPr lang="sv-SE" baseline="0" dirty="0"/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2016-03-17</a:t>
            </a:r>
          </a:p>
          <a:p>
            <a:pPr marL="0" indent="0">
              <a:buFontTx/>
              <a:buNone/>
            </a:pPr>
            <a:r>
              <a:rPr lang="sv-SE" baseline="0" dirty="0"/>
              <a:t>Telefonmöte med Ingela och Per</a:t>
            </a:r>
          </a:p>
          <a:p>
            <a:pPr marL="0" indent="0">
              <a:buFontTx/>
              <a:buNone/>
            </a:pPr>
            <a:r>
              <a:rPr lang="sv-SE" baseline="0" dirty="0"/>
              <a:t>Nästa telefonmöte 31/3 -16 </a:t>
            </a:r>
            <a:r>
              <a:rPr lang="sv-SE" baseline="0" dirty="0" err="1"/>
              <a:t>kl</a:t>
            </a:r>
            <a:r>
              <a:rPr lang="sv-SE" baseline="0" dirty="0"/>
              <a:t> 11.45</a:t>
            </a:r>
          </a:p>
          <a:p>
            <a:pPr marL="0" indent="0">
              <a:buFontTx/>
              <a:buNone/>
            </a:pPr>
            <a:r>
              <a:rPr lang="sv-SE" baseline="0" dirty="0"/>
              <a:t>Start med projekt 1/4 -16</a:t>
            </a:r>
          </a:p>
          <a:p>
            <a:pPr marL="0" indent="0">
              <a:buFontTx/>
              <a:buNone/>
            </a:pPr>
            <a:r>
              <a:rPr lang="sv-SE" baseline="0" dirty="0"/>
              <a:t>Möte ska bokas för kalibrering med Helene, Maria, My och Marie innan den 31/3 -16</a:t>
            </a:r>
          </a:p>
          <a:p>
            <a:pPr marL="0" indent="0">
              <a:buFontTx/>
              <a:buNone/>
            </a:pPr>
            <a:r>
              <a:rPr lang="sv-SE" baseline="0" dirty="0"/>
              <a:t>Genomgång av fiskbensdiagram – ok.</a:t>
            </a:r>
          </a:p>
          <a:p>
            <a:pPr marL="0" indent="0">
              <a:buFontTx/>
              <a:buNone/>
            </a:pPr>
            <a:r>
              <a:rPr lang="sv-SE" baseline="0" dirty="0"/>
              <a:t>Mål: 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Prova och utvärdera ny metod på klinik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Dokumentera tandslitage för ett säkrare patientomhändertagande</a:t>
            </a:r>
          </a:p>
          <a:p>
            <a:pPr marL="0" indent="0">
              <a:buFontTx/>
              <a:buNone/>
            </a:pPr>
            <a:r>
              <a:rPr lang="sv-SE" baseline="0" dirty="0"/>
              <a:t>Planera omhändertagande och tillvägagångssätt av ny metod.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2016-03-23</a:t>
            </a:r>
          </a:p>
          <a:p>
            <a:pPr marL="0" indent="0">
              <a:buFontTx/>
              <a:buNone/>
            </a:pPr>
            <a:r>
              <a:rPr lang="sv-SE" baseline="0" dirty="0"/>
              <a:t>Kalibreringsmöte Helene och Maria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2016-03-22</a:t>
            </a:r>
          </a:p>
          <a:p>
            <a:pPr marL="0" indent="0">
              <a:buFontTx/>
              <a:buNone/>
            </a:pPr>
            <a:r>
              <a:rPr lang="sv-SE" baseline="0" dirty="0"/>
              <a:t>Kalibreringsmöte Helene, Maria, My och Marie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2016-03-31</a:t>
            </a:r>
          </a:p>
          <a:p>
            <a:pPr marL="0" indent="0">
              <a:buFontTx/>
              <a:buNone/>
            </a:pPr>
            <a:r>
              <a:rPr lang="sv-SE" baseline="0" dirty="0"/>
              <a:t>Telefonmöte Helene, Maria, My, Per och Ingela 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2016-04-11</a:t>
            </a:r>
          </a:p>
          <a:p>
            <a:pPr marL="0" indent="0">
              <a:buFontTx/>
              <a:buNone/>
            </a:pPr>
            <a:r>
              <a:rPr lang="sv-SE" baseline="0" dirty="0"/>
              <a:t>Dokumentation och planering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EA9A8-FA9A-4DCD-92B5-EA4BC07F3744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16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EA9A8-FA9A-4DCD-92B5-EA4BC07F3744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16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2015-12-11</a:t>
            </a:r>
          </a:p>
          <a:p>
            <a:r>
              <a:rPr lang="sv-SE" dirty="0"/>
              <a:t>Uppstartsmöte</a:t>
            </a:r>
            <a:r>
              <a:rPr lang="sv-SE" baseline="0" dirty="0"/>
              <a:t> med Kristina Carlsson, Ingela Kierkegaard, Helene </a:t>
            </a:r>
            <a:r>
              <a:rPr lang="sv-SE" baseline="0" dirty="0" err="1"/>
              <a:t>Masth</a:t>
            </a:r>
            <a:r>
              <a:rPr lang="sv-SE" baseline="0" dirty="0"/>
              <a:t> Larsson och Maria Berglund</a:t>
            </a:r>
          </a:p>
          <a:p>
            <a:endParaRPr lang="sv-SE" baseline="0" dirty="0"/>
          </a:p>
          <a:p>
            <a:r>
              <a:rPr lang="sv-SE" baseline="0" dirty="0"/>
              <a:t>2016-01-15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Projektnamn: Tandslitage – ett utvecklingsområde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Problemformulering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Mål, delmål</a:t>
            </a:r>
          </a:p>
          <a:p>
            <a:pPr marL="171450" indent="-171450">
              <a:buFontTx/>
              <a:buChar char="-"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2016-01-29</a:t>
            </a:r>
          </a:p>
          <a:p>
            <a:pPr marL="0" indent="0">
              <a:buFontTx/>
              <a:buNone/>
            </a:pPr>
            <a:r>
              <a:rPr lang="sv-SE" baseline="0" dirty="0"/>
              <a:t>Närvarande: Per Hjalmarsson, Kristina Carlsson, Ingela Kierkegaard, Helene </a:t>
            </a:r>
            <a:r>
              <a:rPr lang="sv-SE" baseline="0" dirty="0" err="1"/>
              <a:t>Masth</a:t>
            </a:r>
            <a:r>
              <a:rPr lang="sv-SE" baseline="0" dirty="0"/>
              <a:t> Larsson och Maria Berglund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Erbjuds vara med i </a:t>
            </a:r>
            <a:r>
              <a:rPr lang="sv-SE" baseline="0" dirty="0" err="1"/>
              <a:t>SKaPa</a:t>
            </a:r>
            <a:r>
              <a:rPr lang="sv-SE" baseline="0" dirty="0"/>
              <a:t>, tackade ja. Förankrat i ledningsgruppen.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Uppstartsmöte ½ dag tillsammans med Arvika, och </a:t>
            </a:r>
            <a:r>
              <a:rPr lang="sv-SE" baseline="0" dirty="0" err="1"/>
              <a:t>SKaPa</a:t>
            </a:r>
            <a:r>
              <a:rPr lang="sv-SE" baseline="0" dirty="0"/>
              <a:t> representant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Ska förankras på klinik, mail innan nästa klinikmöte.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Erbjuda tandläkare på kliniken att vara med i gruppen-</a:t>
            </a:r>
          </a:p>
          <a:p>
            <a:pPr marL="171450" indent="-171450">
              <a:buFontTx/>
              <a:buChar char="-"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2016-03-10</a:t>
            </a:r>
          </a:p>
          <a:p>
            <a:pPr marL="0" indent="0">
              <a:buFontTx/>
              <a:buNone/>
            </a:pPr>
            <a:r>
              <a:rPr lang="sv-SE" baseline="0" dirty="0"/>
              <a:t>Uppstartsmöte för </a:t>
            </a:r>
            <a:r>
              <a:rPr lang="sv-SE" baseline="0" dirty="0" err="1"/>
              <a:t>SKaPa</a:t>
            </a:r>
            <a:endParaRPr lang="sv-SE" baseline="0" dirty="0"/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2016-03-17</a:t>
            </a:r>
          </a:p>
          <a:p>
            <a:pPr marL="0" indent="0">
              <a:buFontTx/>
              <a:buNone/>
            </a:pPr>
            <a:r>
              <a:rPr lang="sv-SE" baseline="0" dirty="0"/>
              <a:t>Telefonmöte med Ingela och Per</a:t>
            </a:r>
          </a:p>
          <a:p>
            <a:pPr marL="0" indent="0">
              <a:buFontTx/>
              <a:buNone/>
            </a:pPr>
            <a:r>
              <a:rPr lang="sv-SE" baseline="0" dirty="0"/>
              <a:t>Nästa telefonmöte 31/3 -16 </a:t>
            </a:r>
            <a:r>
              <a:rPr lang="sv-SE" baseline="0" dirty="0" err="1"/>
              <a:t>kl</a:t>
            </a:r>
            <a:r>
              <a:rPr lang="sv-SE" baseline="0" dirty="0"/>
              <a:t> 11.45</a:t>
            </a:r>
          </a:p>
          <a:p>
            <a:pPr marL="0" indent="0">
              <a:buFontTx/>
              <a:buNone/>
            </a:pPr>
            <a:r>
              <a:rPr lang="sv-SE" baseline="0" dirty="0"/>
              <a:t>Start med projekt 1/4 -16</a:t>
            </a:r>
          </a:p>
          <a:p>
            <a:pPr marL="0" indent="0">
              <a:buFontTx/>
              <a:buNone/>
            </a:pPr>
            <a:r>
              <a:rPr lang="sv-SE" baseline="0" dirty="0"/>
              <a:t>Möte ska bokas för kalibrering med Helene, Maria, My och Marie innan den 31/3 -16</a:t>
            </a:r>
          </a:p>
          <a:p>
            <a:pPr marL="0" indent="0">
              <a:buFontTx/>
              <a:buNone/>
            </a:pPr>
            <a:r>
              <a:rPr lang="sv-SE" baseline="0" dirty="0"/>
              <a:t>Genomgång av fiskbensdiagram – ok.</a:t>
            </a:r>
          </a:p>
          <a:p>
            <a:pPr marL="0" indent="0">
              <a:buFontTx/>
              <a:buNone/>
            </a:pPr>
            <a:r>
              <a:rPr lang="sv-SE" baseline="0" dirty="0"/>
              <a:t>Mål: 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Prova och utvärdera ny metod på klinik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Dokumentera tandslitage för ett säkrare patientomhändertagande</a:t>
            </a:r>
          </a:p>
          <a:p>
            <a:pPr marL="0" indent="0">
              <a:buFontTx/>
              <a:buNone/>
            </a:pPr>
            <a:r>
              <a:rPr lang="sv-SE" baseline="0" dirty="0"/>
              <a:t>Planera omhändertagande och tillvägagångssätt av ny metod.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2016-03-23</a:t>
            </a:r>
          </a:p>
          <a:p>
            <a:pPr marL="0" indent="0">
              <a:buFontTx/>
              <a:buNone/>
            </a:pPr>
            <a:r>
              <a:rPr lang="sv-SE" baseline="0" dirty="0"/>
              <a:t>Kalibreringsmöte Helene och Maria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2016-03-22</a:t>
            </a:r>
          </a:p>
          <a:p>
            <a:pPr marL="0" indent="0">
              <a:buFontTx/>
              <a:buNone/>
            </a:pPr>
            <a:r>
              <a:rPr lang="sv-SE" baseline="0" dirty="0"/>
              <a:t>Kalibreringsmöte Helene, Maria, My och Marie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2016-03-31</a:t>
            </a:r>
          </a:p>
          <a:p>
            <a:pPr marL="0" indent="0">
              <a:buFontTx/>
              <a:buNone/>
            </a:pPr>
            <a:r>
              <a:rPr lang="sv-SE" baseline="0" dirty="0"/>
              <a:t>Telefonmöte Helene, Maria, My, Per och Ingela 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2016-04-11</a:t>
            </a:r>
          </a:p>
          <a:p>
            <a:pPr marL="0" indent="0">
              <a:buFontTx/>
              <a:buNone/>
            </a:pPr>
            <a:r>
              <a:rPr lang="sv-SE" baseline="0" dirty="0"/>
              <a:t>Dokumentation och planering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EA9A8-FA9A-4DCD-92B5-EA4BC07F3744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16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2015-12-11</a:t>
            </a:r>
          </a:p>
          <a:p>
            <a:r>
              <a:rPr lang="sv-SE" dirty="0"/>
              <a:t>Uppstartsmöte</a:t>
            </a:r>
            <a:r>
              <a:rPr lang="sv-SE" baseline="0" dirty="0"/>
              <a:t> med Kristina Carlsson, Ingela Kierkegaard, Helene </a:t>
            </a:r>
            <a:r>
              <a:rPr lang="sv-SE" baseline="0" dirty="0" err="1"/>
              <a:t>Masth</a:t>
            </a:r>
            <a:r>
              <a:rPr lang="sv-SE" baseline="0" dirty="0"/>
              <a:t> Larsson och Maria Berglund</a:t>
            </a:r>
          </a:p>
          <a:p>
            <a:endParaRPr lang="sv-SE" baseline="0" dirty="0"/>
          </a:p>
          <a:p>
            <a:r>
              <a:rPr lang="sv-SE" baseline="0" dirty="0"/>
              <a:t>2016-01-15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Projektnamn: Tandslitage – ett utvecklingsområde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Problemformulering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Mål, delmål</a:t>
            </a:r>
          </a:p>
          <a:p>
            <a:pPr marL="171450" indent="-171450">
              <a:buFontTx/>
              <a:buChar char="-"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2016-01-29</a:t>
            </a:r>
          </a:p>
          <a:p>
            <a:pPr marL="0" indent="0">
              <a:buFontTx/>
              <a:buNone/>
            </a:pPr>
            <a:r>
              <a:rPr lang="sv-SE" baseline="0" dirty="0"/>
              <a:t>Närvarande: Per Hjalmarsson, Kristina Carlsson, Ingela Kierkegaard, Helene </a:t>
            </a:r>
            <a:r>
              <a:rPr lang="sv-SE" baseline="0" dirty="0" err="1"/>
              <a:t>Masth</a:t>
            </a:r>
            <a:r>
              <a:rPr lang="sv-SE" baseline="0" dirty="0"/>
              <a:t> Larsson och Maria Berglund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Erbjuds vara med i </a:t>
            </a:r>
            <a:r>
              <a:rPr lang="sv-SE" baseline="0" dirty="0" err="1"/>
              <a:t>SKaPa</a:t>
            </a:r>
            <a:r>
              <a:rPr lang="sv-SE" baseline="0" dirty="0"/>
              <a:t>, tackade ja. Förankrat i ledningsgruppen.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Uppstartsmöte ½ dag tillsammans med Arvika, och </a:t>
            </a:r>
            <a:r>
              <a:rPr lang="sv-SE" baseline="0" dirty="0" err="1"/>
              <a:t>SKaPa</a:t>
            </a:r>
            <a:r>
              <a:rPr lang="sv-SE" baseline="0" dirty="0"/>
              <a:t> representant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Ska förankras på klinik, mail innan nästa klinikmöte.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Erbjuda tandläkare på kliniken att vara med i gruppen-</a:t>
            </a:r>
          </a:p>
          <a:p>
            <a:pPr marL="171450" indent="-171450">
              <a:buFontTx/>
              <a:buChar char="-"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2016-03-10</a:t>
            </a:r>
          </a:p>
          <a:p>
            <a:pPr marL="0" indent="0">
              <a:buFontTx/>
              <a:buNone/>
            </a:pPr>
            <a:r>
              <a:rPr lang="sv-SE" baseline="0" dirty="0"/>
              <a:t>Uppstartsmöte för </a:t>
            </a:r>
            <a:r>
              <a:rPr lang="sv-SE" baseline="0" dirty="0" err="1"/>
              <a:t>SKaPa</a:t>
            </a:r>
            <a:endParaRPr lang="sv-SE" baseline="0" dirty="0"/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2016-03-17</a:t>
            </a:r>
          </a:p>
          <a:p>
            <a:pPr marL="0" indent="0">
              <a:buFontTx/>
              <a:buNone/>
            </a:pPr>
            <a:r>
              <a:rPr lang="sv-SE" baseline="0" dirty="0"/>
              <a:t>Telefonmöte med Ingela och Per</a:t>
            </a:r>
          </a:p>
          <a:p>
            <a:pPr marL="0" indent="0">
              <a:buFontTx/>
              <a:buNone/>
            </a:pPr>
            <a:r>
              <a:rPr lang="sv-SE" baseline="0" dirty="0"/>
              <a:t>Nästa telefonmöte 31/3 -16 </a:t>
            </a:r>
            <a:r>
              <a:rPr lang="sv-SE" baseline="0" dirty="0" err="1"/>
              <a:t>kl</a:t>
            </a:r>
            <a:r>
              <a:rPr lang="sv-SE" baseline="0" dirty="0"/>
              <a:t> 11.45</a:t>
            </a:r>
          </a:p>
          <a:p>
            <a:pPr marL="0" indent="0">
              <a:buFontTx/>
              <a:buNone/>
            </a:pPr>
            <a:r>
              <a:rPr lang="sv-SE" baseline="0" dirty="0"/>
              <a:t>Start med projekt 1/4 -16</a:t>
            </a:r>
          </a:p>
          <a:p>
            <a:pPr marL="0" indent="0">
              <a:buFontTx/>
              <a:buNone/>
            </a:pPr>
            <a:r>
              <a:rPr lang="sv-SE" baseline="0" dirty="0"/>
              <a:t>Möte ska bokas för kalibrering med Helene, Maria, My och Marie innan den 31/3 -16</a:t>
            </a:r>
          </a:p>
          <a:p>
            <a:pPr marL="0" indent="0">
              <a:buFontTx/>
              <a:buNone/>
            </a:pPr>
            <a:r>
              <a:rPr lang="sv-SE" baseline="0" dirty="0"/>
              <a:t>Genomgång av fiskbensdiagram – ok.</a:t>
            </a:r>
          </a:p>
          <a:p>
            <a:pPr marL="0" indent="0">
              <a:buFontTx/>
              <a:buNone/>
            </a:pPr>
            <a:r>
              <a:rPr lang="sv-SE" baseline="0" dirty="0"/>
              <a:t>Mål: 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Prova och utvärdera ny metod på klinik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Dokumentera tandslitage för ett säkrare patientomhändertagande</a:t>
            </a:r>
          </a:p>
          <a:p>
            <a:pPr marL="0" indent="0">
              <a:buFontTx/>
              <a:buNone/>
            </a:pPr>
            <a:r>
              <a:rPr lang="sv-SE" baseline="0" dirty="0"/>
              <a:t>Planera omhändertagande och tillvägagångssätt av ny metod.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2016-03-23</a:t>
            </a:r>
          </a:p>
          <a:p>
            <a:pPr marL="0" indent="0">
              <a:buFontTx/>
              <a:buNone/>
            </a:pPr>
            <a:r>
              <a:rPr lang="sv-SE" baseline="0" dirty="0"/>
              <a:t>Kalibreringsmöte Helene och Maria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2016-03-22</a:t>
            </a:r>
          </a:p>
          <a:p>
            <a:pPr marL="0" indent="0">
              <a:buFontTx/>
              <a:buNone/>
            </a:pPr>
            <a:r>
              <a:rPr lang="sv-SE" baseline="0" dirty="0"/>
              <a:t>Kalibreringsmöte Helene, Maria, My och Marie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2016-03-31</a:t>
            </a:r>
          </a:p>
          <a:p>
            <a:pPr marL="0" indent="0">
              <a:buFontTx/>
              <a:buNone/>
            </a:pPr>
            <a:r>
              <a:rPr lang="sv-SE" baseline="0" dirty="0"/>
              <a:t>Telefonmöte Helene, Maria, My, Per och Ingela </a:t>
            </a:r>
          </a:p>
          <a:p>
            <a:pPr marL="0" indent="0">
              <a:buFontTx/>
              <a:buNone/>
            </a:pPr>
            <a:endParaRPr lang="sv-SE" baseline="0" dirty="0"/>
          </a:p>
          <a:p>
            <a:pPr marL="0" indent="0">
              <a:buFontTx/>
              <a:buNone/>
            </a:pPr>
            <a:r>
              <a:rPr lang="sv-SE" baseline="0" dirty="0"/>
              <a:t>2016-04-11</a:t>
            </a:r>
          </a:p>
          <a:p>
            <a:pPr marL="0" indent="0">
              <a:buFontTx/>
              <a:buNone/>
            </a:pPr>
            <a:r>
              <a:rPr lang="sv-SE" baseline="0" dirty="0"/>
              <a:t>Dokumentation och planering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EA9A8-FA9A-4DCD-92B5-EA4BC07F3744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1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54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5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555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71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90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12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43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53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442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6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6306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705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5520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4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5556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711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90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121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431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534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44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463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600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705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5520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4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5556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711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904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121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431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5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445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4421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600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705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5520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41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298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824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5540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8637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4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292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962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832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0833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065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2448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2E65BA-39A1-42DE-9B67-46A665076265}" type="datetimeFigureOut">
              <a:rPr lang="sv-SE" smtClean="0">
                <a:solidFill>
                  <a:prstClr val="black"/>
                </a:solidFill>
              </a:rPr>
              <a:pPr/>
              <a:t>2021-09-10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555BDE-F56A-45CA-B2E6-4372D10B10F6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6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5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63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07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28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6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76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76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A2A67-4358-46CB-B65B-6B28FDF5330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2021-09-10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C5461-E195-43A0-85D5-D5DF4930575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76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9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736" y="75152"/>
            <a:ext cx="312938" cy="31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ruta 2"/>
          <p:cNvSpPr txBox="1">
            <a:spLocks noChangeArrowheads="1"/>
          </p:cNvSpPr>
          <p:nvPr userDrawn="1"/>
        </p:nvSpPr>
        <p:spPr bwMode="auto">
          <a:xfrm>
            <a:off x="790892" y="6641415"/>
            <a:ext cx="7562215" cy="38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900" dirty="0">
                <a:solidFill>
                  <a:srgbClr val="808080"/>
                </a:solidFill>
                <a:effectLst/>
                <a:latin typeface="Calibri"/>
                <a:ea typeface="Calibri"/>
                <a:cs typeface="Times New Roman"/>
              </a:rPr>
              <a:t>Bearbetning, text och layout - Qulturum, Region Jönköpings län</a:t>
            </a:r>
            <a:endParaRPr lang="sv-SE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200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944215"/>
          </a:xfrm>
        </p:spPr>
        <p:txBody>
          <a:bodyPr/>
          <a:lstStyle/>
          <a:p>
            <a:r>
              <a:rPr lang="sv-SE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Projektrubrik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232248"/>
          </a:xfrm>
        </p:spPr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sv-SE" sz="3900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Klinik</a:t>
            </a:r>
          </a:p>
          <a:p>
            <a:pPr lvl="0" eaLnBrk="0" fontAlgn="base" hangingPunct="0">
              <a:spcAft>
                <a:spcPct val="0"/>
              </a:spcAft>
            </a:pPr>
            <a:endParaRPr lang="sv-SE" sz="3800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eaLnBrk="0" fontAlgn="base" hangingPunct="0">
              <a:spcAft>
                <a:spcPct val="0"/>
              </a:spcAft>
            </a:pPr>
            <a:r>
              <a:rPr lang="sv-SE" sz="2800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Deltagare</a:t>
            </a:r>
          </a:p>
          <a:p>
            <a:pPr lvl="0" eaLnBrk="0" fontAlgn="base" hangingPunct="0">
              <a:spcAft>
                <a:spcPct val="0"/>
              </a:spcAft>
            </a:pPr>
            <a:endParaRPr lang="sv-SE" sz="3800" kern="0" dirty="0">
              <a:solidFill>
                <a:srgbClr val="000000"/>
              </a:solidFill>
              <a:latin typeface="+mj-lt"/>
            </a:endParaRPr>
          </a:p>
          <a:p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1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7503" y="44629"/>
          <a:ext cx="9001001" cy="989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Förändring att testa: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Startdatum: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79512" y="836713"/>
          <a:ext cx="8928992" cy="5832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Agera</a:t>
                      </a: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Planera</a:t>
                      </a: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Studera</a:t>
                      </a: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Gör</a:t>
                      </a: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Bildobjekt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44624"/>
            <a:ext cx="432048" cy="36004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862" y="3501008"/>
            <a:ext cx="648071" cy="59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Rak 8"/>
          <p:cNvCxnSpPr/>
          <p:nvPr/>
        </p:nvCxnSpPr>
        <p:spPr>
          <a:xfrm>
            <a:off x="4572000" y="1196752"/>
            <a:ext cx="0" cy="5400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79512" y="3774744"/>
            <a:ext cx="892899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5" y="145402"/>
            <a:ext cx="576063" cy="42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41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388966" y="404664"/>
            <a:ext cx="63432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Analys och resultat av de testade förändringarna kopplat till det övergripande målet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Diagram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7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7503" y="44629"/>
          <a:ext cx="9001001" cy="989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Förändring att testa: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Startdatum: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79512" y="836713"/>
          <a:ext cx="8928992" cy="5832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Agera</a:t>
                      </a: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Planera</a:t>
                      </a: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Studera</a:t>
                      </a: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Gör</a:t>
                      </a: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Bildobjekt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44624"/>
            <a:ext cx="432048" cy="36004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862" y="3501008"/>
            <a:ext cx="648071" cy="59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Rak 8"/>
          <p:cNvCxnSpPr/>
          <p:nvPr/>
        </p:nvCxnSpPr>
        <p:spPr>
          <a:xfrm>
            <a:off x="4572000" y="1196752"/>
            <a:ext cx="0" cy="5400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79512" y="3774744"/>
            <a:ext cx="892899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5" y="145402"/>
            <a:ext cx="576063" cy="42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38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388966" y="404664"/>
            <a:ext cx="63432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Analys och resultat av de testade förändringarna kopplat till det övergripande målet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Diagram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502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7503" y="44629"/>
          <a:ext cx="9001001" cy="989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Förändring att testa: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Startdatum: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79512" y="836713"/>
          <a:ext cx="8928992" cy="5832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Agera</a:t>
                      </a: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Planera</a:t>
                      </a: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Studera</a:t>
                      </a: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Gör</a:t>
                      </a: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Bildobjekt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44624"/>
            <a:ext cx="432048" cy="36004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862" y="3501008"/>
            <a:ext cx="648071" cy="59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Rak 8"/>
          <p:cNvCxnSpPr/>
          <p:nvPr/>
        </p:nvCxnSpPr>
        <p:spPr>
          <a:xfrm>
            <a:off x="4572000" y="1196752"/>
            <a:ext cx="0" cy="5400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79512" y="3774744"/>
            <a:ext cx="892899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5" y="145402"/>
            <a:ext cx="576063" cy="42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66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388966" y="404664"/>
            <a:ext cx="63432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Analys och resultat av de testade förändringarna kopplat till det övergripande målet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Diagram: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996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388966" y="404664"/>
            <a:ext cx="634327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336675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336675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Summering: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4294967295"/>
          </p:nvPr>
        </p:nvSpPr>
        <p:spPr>
          <a:xfrm>
            <a:off x="683568" y="1628800"/>
            <a:ext cx="7560432" cy="3816424"/>
          </a:xfrm>
        </p:spPr>
        <p:txBody>
          <a:bodyPr/>
          <a:lstStyle/>
          <a:p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Sammanfatta kortfattat projektet (görs i slutfasen)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33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Corbel Light" panose="020B0303020204020204" pitchFamily="34" charset="0"/>
              </a:rPr>
              <a:t>Loggbok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2370815" y="112474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400" dirty="0"/>
              <a:t> </a:t>
            </a:r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>
                <a:latin typeface="Corbel Light" panose="020B0303020204020204" pitchFamily="34" charset="0"/>
              </a:rPr>
              <a:t>Görs kontinuerligt efter </a:t>
            </a:r>
            <a:r>
              <a:rPr lang="sv-SE" sz="1800" dirty="0" err="1">
                <a:latin typeface="Corbel Light" panose="020B0303020204020204" pitchFamily="34" charset="0"/>
              </a:rPr>
              <a:t>meöten</a:t>
            </a:r>
            <a:r>
              <a:rPr lang="sv-SE" sz="1800" dirty="0">
                <a:latin typeface="Corbel Light" panose="020B0303020204020204" pitchFamily="34" charset="0"/>
              </a:rPr>
              <a:t> med arbetsgruppen och SKaPa, insatser, resultat på kliniken. Svårigheter framgångar </a:t>
            </a:r>
            <a:r>
              <a:rPr lang="sv-SE" sz="1800" dirty="0" err="1">
                <a:latin typeface="Corbel Light" panose="020B0303020204020204" pitchFamily="34" charset="0"/>
              </a:rPr>
              <a:t>etc</a:t>
            </a:r>
            <a:endParaRPr lang="sv-SE" sz="1800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470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Loggbok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2294765" y="126876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400" dirty="0"/>
              <a:t> </a:t>
            </a:r>
          </a:p>
          <a:p>
            <a:endParaRPr lang="sv-SE" sz="1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2723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Loggbok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2286000" y="119675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400" dirty="0"/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258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Bakgrund</a:t>
            </a:r>
          </a:p>
        </p:txBody>
      </p:sp>
      <p:sp>
        <p:nvSpPr>
          <p:cNvPr id="3" name="Underrubrik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028384" cy="4525963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539552" y="2967334"/>
            <a:ext cx="8064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sv-SE" sz="2800" dirty="0"/>
          </a:p>
          <a:p>
            <a:pPr>
              <a:defRPr/>
            </a:pP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1043608" y="1268760"/>
            <a:ext cx="6624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Beskrivning:</a:t>
            </a:r>
          </a:p>
          <a:p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Beskriv kliniksituation, patientunderlag och karaktär</a:t>
            </a:r>
          </a:p>
          <a:p>
            <a:endParaRPr lang="sv-SE" dirty="0"/>
          </a:p>
          <a:p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0470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Loggbok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3109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Loggbok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0650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Utvärdering av arbetsformen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v-SE" sz="2600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Vad har varit bra: 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  <a:defRPr/>
            </a:pPr>
            <a:endParaRPr lang="sv-SE" sz="2600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eaLnBrk="0" fontAlgn="base" hangingPunct="0">
              <a:spcAft>
                <a:spcPct val="0"/>
              </a:spcAft>
              <a:buFontTx/>
              <a:buChar char="•"/>
              <a:defRPr/>
            </a:pPr>
            <a:endParaRPr lang="sv-SE" sz="2600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v-SE" sz="2600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Vad kunde varit bättre: 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sv-SE" sz="2600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sv-SE" sz="2600" kern="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v-SE" sz="2600" kern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Vilka erfarenheter tar vi med oss till ett kommande projekt?</a:t>
            </a:r>
          </a:p>
          <a:p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70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4000" b="1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4959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4000" b="1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468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4000" b="1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468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4000" b="1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468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4000" b="1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468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4000" b="1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972109" cy="720080"/>
          </a:xfrm>
          <a:prstGeom prst="rect">
            <a:avLst/>
          </a:prstGeom>
        </p:spPr>
      </p:pic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46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1691680" y="340760"/>
            <a:ext cx="528287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Nuläget 2021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20B1E933-A322-4539-B311-E211058A6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0ECDF8C-608E-4314-8CA5-E957CCC20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Vad ser vi för problem idag? </a:t>
            </a:r>
          </a:p>
        </p:txBody>
      </p:sp>
    </p:spTree>
    <p:extLst>
      <p:ext uri="{BB962C8B-B14F-4D97-AF65-F5344CB8AC3E}">
        <p14:creationId xmlns:p14="http://schemas.microsoft.com/office/powerpoint/2010/main" val="248649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1619672" y="340760"/>
            <a:ext cx="528287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Övergripande mål: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D8B74E01-8A9F-4D12-A466-5A0F752D4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C59C442-92B4-49A7-B654-E172C1144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Vad vill vi förändra?</a:t>
            </a:r>
          </a:p>
        </p:txBody>
      </p:sp>
    </p:spTree>
    <p:extLst>
      <p:ext uri="{BB962C8B-B14F-4D97-AF65-F5344CB8AC3E}">
        <p14:creationId xmlns:p14="http://schemas.microsoft.com/office/powerpoint/2010/main" val="3814783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Bildobjekt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7630" y="457200"/>
            <a:ext cx="612775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-465633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 rot="5363111">
            <a:off x="7297693" y="2847438"/>
            <a:ext cx="1949639" cy="1577770"/>
          </a:xfrm>
          <a:prstGeom prst="triangle">
            <a:avLst>
              <a:gd name="adj" fmla="val 5119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sz="1100"/>
          </a:p>
        </p:txBody>
      </p:sp>
      <p:cxnSp>
        <p:nvCxnSpPr>
          <p:cNvPr id="16" name="Line 6"/>
          <p:cNvCxnSpPr/>
          <p:nvPr/>
        </p:nvCxnSpPr>
        <p:spPr bwMode="auto">
          <a:xfrm flipV="1">
            <a:off x="1470761" y="3722365"/>
            <a:ext cx="2708633" cy="21597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Line 7"/>
          <p:cNvCxnSpPr/>
          <p:nvPr/>
        </p:nvCxnSpPr>
        <p:spPr bwMode="auto">
          <a:xfrm>
            <a:off x="1009090" y="1585023"/>
            <a:ext cx="2051329" cy="21255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84871" y="1027529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Skriv här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040037" y="1048921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Skriv här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 Box 56"/>
          <p:cNvSpPr txBox="1">
            <a:spLocks noChangeArrowheads="1"/>
          </p:cNvSpPr>
          <p:nvPr/>
        </p:nvSpPr>
        <p:spPr bwMode="auto">
          <a:xfrm>
            <a:off x="7582976" y="3513708"/>
            <a:ext cx="11588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ruta 2"/>
          <p:cNvSpPr txBox="1">
            <a:spLocks noChangeArrowheads="1"/>
          </p:cNvSpPr>
          <p:nvPr/>
        </p:nvSpPr>
        <p:spPr bwMode="auto">
          <a:xfrm>
            <a:off x="5394953" y="1539875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Text Box 95"/>
          <p:cNvSpPr txBox="1">
            <a:spLocks noChangeArrowheads="1"/>
          </p:cNvSpPr>
          <p:nvPr/>
        </p:nvSpPr>
        <p:spPr bwMode="auto">
          <a:xfrm>
            <a:off x="-900608" y="14033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" name="Text Box 94"/>
          <p:cNvSpPr txBox="1">
            <a:spLocks noChangeArrowheads="1"/>
          </p:cNvSpPr>
          <p:nvPr/>
        </p:nvSpPr>
        <p:spPr bwMode="auto">
          <a:xfrm>
            <a:off x="5545765" y="1692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" name="Text Box 93"/>
          <p:cNvSpPr txBox="1">
            <a:spLocks noChangeArrowheads="1"/>
          </p:cNvSpPr>
          <p:nvPr/>
        </p:nvSpPr>
        <p:spPr bwMode="auto">
          <a:xfrm>
            <a:off x="5698165" y="18446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" name="Text Box 92"/>
          <p:cNvSpPr txBox="1">
            <a:spLocks noChangeArrowheads="1"/>
          </p:cNvSpPr>
          <p:nvPr/>
        </p:nvSpPr>
        <p:spPr bwMode="auto">
          <a:xfrm>
            <a:off x="5850565" y="19970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1" name="Text Box 91"/>
          <p:cNvSpPr txBox="1">
            <a:spLocks noChangeArrowheads="1"/>
          </p:cNvSpPr>
          <p:nvPr/>
        </p:nvSpPr>
        <p:spPr bwMode="auto">
          <a:xfrm>
            <a:off x="6002965" y="21494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5" name="Text Box 90"/>
          <p:cNvSpPr txBox="1">
            <a:spLocks noChangeArrowheads="1"/>
          </p:cNvSpPr>
          <p:nvPr/>
        </p:nvSpPr>
        <p:spPr bwMode="auto">
          <a:xfrm>
            <a:off x="6155365" y="23018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6" name="Text Box 89"/>
          <p:cNvSpPr txBox="1">
            <a:spLocks noChangeArrowheads="1"/>
          </p:cNvSpPr>
          <p:nvPr/>
        </p:nvSpPr>
        <p:spPr bwMode="auto">
          <a:xfrm>
            <a:off x="6307765" y="2454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460165" y="26066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29" name="Grupp 28"/>
          <p:cNvGrpSpPr/>
          <p:nvPr/>
        </p:nvGrpSpPr>
        <p:grpSpPr>
          <a:xfrm>
            <a:off x="3101752" y="1470977"/>
            <a:ext cx="3122930" cy="1674495"/>
            <a:chOff x="0" y="0"/>
            <a:chExt cx="3123442" cy="1674712"/>
          </a:xfrm>
        </p:grpSpPr>
        <p:sp>
          <p:nvSpPr>
            <p:cNvPr id="30" name="Text Box 38"/>
            <p:cNvSpPr txBox="1">
              <a:spLocks noChangeArrowheads="1"/>
            </p:cNvSpPr>
            <p:nvPr/>
          </p:nvSpPr>
          <p:spPr bwMode="auto">
            <a:xfrm>
              <a:off x="208310" y="0"/>
              <a:ext cx="1707515" cy="2616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ts val="960"/>
                </a:spcBef>
                <a:spcAft>
                  <a:spcPts val="0"/>
                </a:spcAft>
              </a:pPr>
              <a:r>
                <a:rPr lang="sv-SE" sz="1100">
                  <a:effectLst/>
                  <a:ea typeface="Times New Roman"/>
                </a:rPr>
                <a:t> </a:t>
              </a:r>
            </a:p>
          </p:txBody>
        </p:sp>
        <p:sp>
          <p:nvSpPr>
            <p:cNvPr id="31" name="Textruta 2"/>
            <p:cNvSpPr txBox="1">
              <a:spLocks noChangeArrowheads="1"/>
            </p:cNvSpPr>
            <p:nvPr/>
          </p:nvSpPr>
          <p:spPr bwMode="auto">
            <a:xfrm>
              <a:off x="0" y="11575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2" name="Textruta 2"/>
            <p:cNvSpPr txBox="1">
              <a:spLocks noChangeArrowheads="1"/>
            </p:cNvSpPr>
            <p:nvPr/>
          </p:nvSpPr>
          <p:spPr bwMode="auto">
            <a:xfrm>
              <a:off x="150471" y="162046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3" name="Textruta 2"/>
            <p:cNvSpPr txBox="1">
              <a:spLocks noChangeArrowheads="1"/>
            </p:cNvSpPr>
            <p:nvPr/>
          </p:nvSpPr>
          <p:spPr bwMode="auto">
            <a:xfrm>
              <a:off x="300941" y="312517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4" name="Textruta 2"/>
            <p:cNvSpPr txBox="1">
              <a:spLocks noChangeArrowheads="1"/>
            </p:cNvSpPr>
            <p:nvPr/>
          </p:nvSpPr>
          <p:spPr bwMode="auto">
            <a:xfrm>
              <a:off x="451412" y="474562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5" name="Textruta 2"/>
            <p:cNvSpPr txBox="1">
              <a:spLocks noChangeArrowheads="1"/>
            </p:cNvSpPr>
            <p:nvPr/>
          </p:nvSpPr>
          <p:spPr bwMode="auto">
            <a:xfrm>
              <a:off x="601883" y="625033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6" name="Textruta 2"/>
            <p:cNvSpPr txBox="1">
              <a:spLocks noChangeArrowheads="1"/>
            </p:cNvSpPr>
            <p:nvPr/>
          </p:nvSpPr>
          <p:spPr bwMode="auto">
            <a:xfrm>
              <a:off x="752354" y="775504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7" name="Textruta 2"/>
            <p:cNvSpPr txBox="1">
              <a:spLocks noChangeArrowheads="1"/>
            </p:cNvSpPr>
            <p:nvPr/>
          </p:nvSpPr>
          <p:spPr bwMode="auto">
            <a:xfrm>
              <a:off x="914400" y="925975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8" name="Textruta 2"/>
            <p:cNvSpPr txBox="1">
              <a:spLocks noChangeArrowheads="1"/>
            </p:cNvSpPr>
            <p:nvPr/>
          </p:nvSpPr>
          <p:spPr bwMode="auto">
            <a:xfrm>
              <a:off x="1064871" y="1076446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39" name="Textruta 2"/>
            <p:cNvSpPr txBox="1">
              <a:spLocks noChangeArrowheads="1"/>
            </p:cNvSpPr>
            <p:nvPr/>
          </p:nvSpPr>
          <p:spPr bwMode="auto">
            <a:xfrm>
              <a:off x="1215341" y="1226917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 dirty="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40" name="Textruta 2"/>
            <p:cNvSpPr txBox="1">
              <a:spLocks noChangeArrowheads="1"/>
            </p:cNvSpPr>
            <p:nvPr/>
          </p:nvSpPr>
          <p:spPr bwMode="auto">
            <a:xfrm>
              <a:off x="1365812" y="1388962"/>
              <a:ext cx="175763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</p:grpSp>
      <p:sp>
        <p:nvSpPr>
          <p:cNvPr id="28" name="Text Box 75"/>
          <p:cNvSpPr txBox="1">
            <a:spLocks noChangeArrowheads="1"/>
          </p:cNvSpPr>
          <p:nvPr/>
        </p:nvSpPr>
        <p:spPr bwMode="auto">
          <a:xfrm>
            <a:off x="1112342" y="13874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1" name="Text Box 74"/>
          <p:cNvSpPr txBox="1">
            <a:spLocks noChangeArrowheads="1"/>
          </p:cNvSpPr>
          <p:nvPr/>
        </p:nvSpPr>
        <p:spPr bwMode="auto">
          <a:xfrm>
            <a:off x="1264742" y="15398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2" name="Text Box 73"/>
          <p:cNvSpPr txBox="1">
            <a:spLocks noChangeArrowheads="1"/>
          </p:cNvSpPr>
          <p:nvPr/>
        </p:nvSpPr>
        <p:spPr bwMode="auto">
          <a:xfrm>
            <a:off x="1417142" y="1692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3" name="Text Box 72"/>
          <p:cNvSpPr txBox="1">
            <a:spLocks noChangeArrowheads="1"/>
          </p:cNvSpPr>
          <p:nvPr/>
        </p:nvSpPr>
        <p:spPr bwMode="auto">
          <a:xfrm>
            <a:off x="1569542" y="18446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4" name="Text Box 71"/>
          <p:cNvSpPr txBox="1">
            <a:spLocks noChangeArrowheads="1"/>
          </p:cNvSpPr>
          <p:nvPr/>
        </p:nvSpPr>
        <p:spPr bwMode="auto">
          <a:xfrm>
            <a:off x="1721942" y="19970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5" name="Text Box 70"/>
          <p:cNvSpPr txBox="1">
            <a:spLocks noChangeArrowheads="1"/>
          </p:cNvSpPr>
          <p:nvPr/>
        </p:nvSpPr>
        <p:spPr bwMode="auto">
          <a:xfrm>
            <a:off x="1874342" y="21494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6" name="Text Box 69"/>
          <p:cNvSpPr txBox="1">
            <a:spLocks noChangeArrowheads="1"/>
          </p:cNvSpPr>
          <p:nvPr/>
        </p:nvSpPr>
        <p:spPr bwMode="auto">
          <a:xfrm>
            <a:off x="2026742" y="23018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7" name="Text Box 68"/>
          <p:cNvSpPr txBox="1">
            <a:spLocks noChangeArrowheads="1"/>
          </p:cNvSpPr>
          <p:nvPr/>
        </p:nvSpPr>
        <p:spPr bwMode="auto">
          <a:xfrm>
            <a:off x="2179142" y="2454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8" name="Text Box 67"/>
          <p:cNvSpPr txBox="1">
            <a:spLocks noChangeArrowheads="1"/>
          </p:cNvSpPr>
          <p:nvPr/>
        </p:nvSpPr>
        <p:spPr bwMode="auto">
          <a:xfrm>
            <a:off x="2331542" y="26066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9" name="Text Box 66"/>
          <p:cNvSpPr txBox="1">
            <a:spLocks noChangeArrowheads="1"/>
          </p:cNvSpPr>
          <p:nvPr/>
        </p:nvSpPr>
        <p:spPr bwMode="auto">
          <a:xfrm>
            <a:off x="2483942" y="27590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0" name="Text Box 65"/>
          <p:cNvSpPr txBox="1">
            <a:spLocks noChangeArrowheads="1"/>
          </p:cNvSpPr>
          <p:nvPr/>
        </p:nvSpPr>
        <p:spPr bwMode="auto">
          <a:xfrm>
            <a:off x="2636342" y="29114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1" name="Text Box 64"/>
          <p:cNvSpPr txBox="1">
            <a:spLocks noChangeArrowheads="1"/>
          </p:cNvSpPr>
          <p:nvPr/>
        </p:nvSpPr>
        <p:spPr bwMode="auto">
          <a:xfrm>
            <a:off x="2788742" y="30638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2941142" y="3216275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3" name="Text Box 62"/>
          <p:cNvSpPr txBox="1">
            <a:spLocks noChangeArrowheads="1"/>
          </p:cNvSpPr>
          <p:nvPr/>
        </p:nvSpPr>
        <p:spPr bwMode="auto">
          <a:xfrm>
            <a:off x="-749796" y="15557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4" name="Text Box 61"/>
          <p:cNvSpPr txBox="1">
            <a:spLocks noChangeArrowheads="1"/>
          </p:cNvSpPr>
          <p:nvPr/>
        </p:nvSpPr>
        <p:spPr bwMode="auto">
          <a:xfrm>
            <a:off x="-597396" y="17081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5" name="Text Box 60"/>
          <p:cNvSpPr txBox="1">
            <a:spLocks noChangeArrowheads="1"/>
          </p:cNvSpPr>
          <p:nvPr/>
        </p:nvSpPr>
        <p:spPr bwMode="auto">
          <a:xfrm>
            <a:off x="-444996" y="18605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6" name="Text Box 59"/>
          <p:cNvSpPr txBox="1">
            <a:spLocks noChangeArrowheads="1"/>
          </p:cNvSpPr>
          <p:nvPr/>
        </p:nvSpPr>
        <p:spPr bwMode="auto">
          <a:xfrm>
            <a:off x="-292595" y="20129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7" name="Text Box 58"/>
          <p:cNvSpPr txBox="1">
            <a:spLocks noChangeArrowheads="1"/>
          </p:cNvSpPr>
          <p:nvPr/>
        </p:nvSpPr>
        <p:spPr bwMode="auto">
          <a:xfrm>
            <a:off x="-140195" y="21653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12205" y="23177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164605" y="24701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317005" y="26225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1" name="Text Box 54"/>
          <p:cNvSpPr txBox="1">
            <a:spLocks noChangeArrowheads="1"/>
          </p:cNvSpPr>
          <p:nvPr/>
        </p:nvSpPr>
        <p:spPr bwMode="auto">
          <a:xfrm>
            <a:off x="469405" y="27749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2" name="Text Box 53"/>
          <p:cNvSpPr txBox="1">
            <a:spLocks noChangeArrowheads="1"/>
          </p:cNvSpPr>
          <p:nvPr/>
        </p:nvSpPr>
        <p:spPr bwMode="auto">
          <a:xfrm>
            <a:off x="621805" y="29273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3" name="Text Box 52"/>
          <p:cNvSpPr txBox="1">
            <a:spLocks noChangeArrowheads="1"/>
          </p:cNvSpPr>
          <p:nvPr/>
        </p:nvSpPr>
        <p:spPr bwMode="auto">
          <a:xfrm>
            <a:off x="774205" y="3079750"/>
            <a:ext cx="17573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4" name="Text Box 51"/>
          <p:cNvSpPr txBox="1">
            <a:spLocks noChangeArrowheads="1"/>
          </p:cNvSpPr>
          <p:nvPr/>
        </p:nvSpPr>
        <p:spPr bwMode="auto">
          <a:xfrm>
            <a:off x="928192" y="3232150"/>
            <a:ext cx="17573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66" name="Grupp 65"/>
          <p:cNvGrpSpPr/>
          <p:nvPr/>
        </p:nvGrpSpPr>
        <p:grpSpPr>
          <a:xfrm>
            <a:off x="-108520" y="4072015"/>
            <a:ext cx="3631565" cy="1663065"/>
            <a:chOff x="0" y="0"/>
            <a:chExt cx="3632144" cy="1663137"/>
          </a:xfrm>
        </p:grpSpPr>
        <p:sp>
          <p:nvSpPr>
            <p:cNvPr id="67" name="Textruta 2"/>
            <p:cNvSpPr txBox="1">
              <a:spLocks noChangeArrowheads="1"/>
            </p:cNvSpPr>
            <p:nvPr/>
          </p:nvSpPr>
          <p:spPr bwMode="auto">
            <a:xfrm>
              <a:off x="1875099" y="0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 dirty="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68" name="Textruta 2"/>
            <p:cNvSpPr txBox="1">
              <a:spLocks noChangeArrowheads="1"/>
            </p:cNvSpPr>
            <p:nvPr/>
          </p:nvSpPr>
          <p:spPr bwMode="auto">
            <a:xfrm>
              <a:off x="1713053" y="150471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69" name="Textruta 2"/>
            <p:cNvSpPr txBox="1">
              <a:spLocks noChangeArrowheads="1"/>
            </p:cNvSpPr>
            <p:nvPr/>
          </p:nvSpPr>
          <p:spPr bwMode="auto">
            <a:xfrm>
              <a:off x="1458410" y="300942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0" name="Textruta 2"/>
            <p:cNvSpPr txBox="1">
              <a:spLocks noChangeArrowheads="1"/>
            </p:cNvSpPr>
            <p:nvPr/>
          </p:nvSpPr>
          <p:spPr bwMode="auto">
            <a:xfrm>
              <a:off x="1238491" y="462987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1" name="Textruta 2"/>
            <p:cNvSpPr txBox="1">
              <a:spLocks noChangeArrowheads="1"/>
            </p:cNvSpPr>
            <p:nvPr/>
          </p:nvSpPr>
          <p:spPr bwMode="auto">
            <a:xfrm>
              <a:off x="1053296" y="613458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2" name="Textruta 2"/>
            <p:cNvSpPr txBox="1">
              <a:spLocks noChangeArrowheads="1"/>
            </p:cNvSpPr>
            <p:nvPr/>
          </p:nvSpPr>
          <p:spPr bwMode="auto">
            <a:xfrm>
              <a:off x="856527" y="763929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3" name="Textruta 2"/>
            <p:cNvSpPr txBox="1">
              <a:spLocks noChangeArrowheads="1"/>
            </p:cNvSpPr>
            <p:nvPr/>
          </p:nvSpPr>
          <p:spPr bwMode="auto">
            <a:xfrm>
              <a:off x="648182" y="914400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4" name="Textruta 2"/>
            <p:cNvSpPr txBox="1">
              <a:spLocks noChangeArrowheads="1"/>
            </p:cNvSpPr>
            <p:nvPr/>
          </p:nvSpPr>
          <p:spPr bwMode="auto">
            <a:xfrm>
              <a:off x="416689" y="1064871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5" name="Textruta 2"/>
            <p:cNvSpPr txBox="1">
              <a:spLocks noChangeArrowheads="1"/>
            </p:cNvSpPr>
            <p:nvPr/>
          </p:nvSpPr>
          <p:spPr bwMode="auto">
            <a:xfrm>
              <a:off x="219919" y="1215342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6" name="Textruta 2"/>
            <p:cNvSpPr txBox="1">
              <a:spLocks noChangeArrowheads="1"/>
            </p:cNvSpPr>
            <p:nvPr/>
          </p:nvSpPr>
          <p:spPr bwMode="auto">
            <a:xfrm>
              <a:off x="0" y="1377387"/>
              <a:ext cx="1780194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</p:grpSp>
      <p:grpSp>
        <p:nvGrpSpPr>
          <p:cNvPr id="77" name="Grupp 76"/>
          <p:cNvGrpSpPr/>
          <p:nvPr/>
        </p:nvGrpSpPr>
        <p:grpSpPr>
          <a:xfrm>
            <a:off x="3147276" y="3871020"/>
            <a:ext cx="3631565" cy="1663065"/>
            <a:chOff x="0" y="0"/>
            <a:chExt cx="3632144" cy="1663137"/>
          </a:xfrm>
        </p:grpSpPr>
        <p:sp>
          <p:nvSpPr>
            <p:cNvPr id="78" name="Textruta 2"/>
            <p:cNvSpPr txBox="1">
              <a:spLocks noChangeArrowheads="1"/>
            </p:cNvSpPr>
            <p:nvPr/>
          </p:nvSpPr>
          <p:spPr bwMode="auto">
            <a:xfrm>
              <a:off x="1875099" y="0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79" name="Textruta 2"/>
            <p:cNvSpPr txBox="1">
              <a:spLocks noChangeArrowheads="1"/>
            </p:cNvSpPr>
            <p:nvPr/>
          </p:nvSpPr>
          <p:spPr bwMode="auto">
            <a:xfrm>
              <a:off x="1713053" y="150471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0" name="Textruta 2"/>
            <p:cNvSpPr txBox="1">
              <a:spLocks noChangeArrowheads="1"/>
            </p:cNvSpPr>
            <p:nvPr/>
          </p:nvSpPr>
          <p:spPr bwMode="auto">
            <a:xfrm>
              <a:off x="1458410" y="300942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1" name="Textruta 2"/>
            <p:cNvSpPr txBox="1">
              <a:spLocks noChangeArrowheads="1"/>
            </p:cNvSpPr>
            <p:nvPr/>
          </p:nvSpPr>
          <p:spPr bwMode="auto">
            <a:xfrm>
              <a:off x="1238491" y="462987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2" name="Textruta 2"/>
            <p:cNvSpPr txBox="1">
              <a:spLocks noChangeArrowheads="1"/>
            </p:cNvSpPr>
            <p:nvPr/>
          </p:nvSpPr>
          <p:spPr bwMode="auto">
            <a:xfrm>
              <a:off x="1053296" y="613458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3" name="Textruta 2"/>
            <p:cNvSpPr txBox="1">
              <a:spLocks noChangeArrowheads="1"/>
            </p:cNvSpPr>
            <p:nvPr/>
          </p:nvSpPr>
          <p:spPr bwMode="auto">
            <a:xfrm>
              <a:off x="856527" y="763929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4" name="Textruta 2"/>
            <p:cNvSpPr txBox="1">
              <a:spLocks noChangeArrowheads="1"/>
            </p:cNvSpPr>
            <p:nvPr/>
          </p:nvSpPr>
          <p:spPr bwMode="auto">
            <a:xfrm>
              <a:off x="648182" y="914400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5" name="Textruta 2"/>
            <p:cNvSpPr txBox="1">
              <a:spLocks noChangeArrowheads="1"/>
            </p:cNvSpPr>
            <p:nvPr/>
          </p:nvSpPr>
          <p:spPr bwMode="auto">
            <a:xfrm>
              <a:off x="416689" y="1064871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6" name="Textruta 2"/>
            <p:cNvSpPr txBox="1">
              <a:spLocks noChangeArrowheads="1"/>
            </p:cNvSpPr>
            <p:nvPr/>
          </p:nvSpPr>
          <p:spPr bwMode="auto">
            <a:xfrm>
              <a:off x="219919" y="1215342"/>
              <a:ext cx="175704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87" name="Textruta 2"/>
            <p:cNvSpPr txBox="1">
              <a:spLocks noChangeArrowheads="1"/>
            </p:cNvSpPr>
            <p:nvPr/>
          </p:nvSpPr>
          <p:spPr bwMode="auto">
            <a:xfrm>
              <a:off x="0" y="1377387"/>
              <a:ext cx="1780194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</p:grpSp>
      <p:cxnSp>
        <p:nvCxnSpPr>
          <p:cNvPr id="88" name="Line 6"/>
          <p:cNvCxnSpPr/>
          <p:nvPr/>
        </p:nvCxnSpPr>
        <p:spPr bwMode="auto">
          <a:xfrm flipV="1">
            <a:off x="4512292" y="3716066"/>
            <a:ext cx="2708275" cy="21596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 88"/>
          <p:cNvGrpSpPr/>
          <p:nvPr/>
        </p:nvGrpSpPr>
        <p:grpSpPr>
          <a:xfrm>
            <a:off x="4996603" y="4352225"/>
            <a:ext cx="3469640" cy="1650365"/>
            <a:chOff x="0" y="0"/>
            <a:chExt cx="3469818" cy="1650928"/>
          </a:xfrm>
        </p:grpSpPr>
        <p:sp>
          <p:nvSpPr>
            <p:cNvPr id="90" name="Textruta 2"/>
            <p:cNvSpPr txBox="1">
              <a:spLocks noChangeArrowheads="1"/>
            </p:cNvSpPr>
            <p:nvPr/>
          </p:nvSpPr>
          <p:spPr bwMode="auto">
            <a:xfrm>
              <a:off x="1713053" y="0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 dirty="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1" name="Textruta 2"/>
            <p:cNvSpPr txBox="1">
              <a:spLocks noChangeArrowheads="1"/>
            </p:cNvSpPr>
            <p:nvPr/>
          </p:nvSpPr>
          <p:spPr bwMode="auto">
            <a:xfrm>
              <a:off x="1527858" y="150471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2" name="Textruta 2"/>
            <p:cNvSpPr txBox="1">
              <a:spLocks noChangeArrowheads="1"/>
            </p:cNvSpPr>
            <p:nvPr/>
          </p:nvSpPr>
          <p:spPr bwMode="auto">
            <a:xfrm>
              <a:off x="1307939" y="300942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3" name="Textruta 2"/>
            <p:cNvSpPr txBox="1">
              <a:spLocks noChangeArrowheads="1"/>
            </p:cNvSpPr>
            <p:nvPr/>
          </p:nvSpPr>
          <p:spPr bwMode="auto">
            <a:xfrm>
              <a:off x="1134319" y="451413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4" name="Textruta 2"/>
            <p:cNvSpPr txBox="1">
              <a:spLocks noChangeArrowheads="1"/>
            </p:cNvSpPr>
            <p:nvPr/>
          </p:nvSpPr>
          <p:spPr bwMode="auto">
            <a:xfrm>
              <a:off x="960699" y="601884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5" name="Textruta 2"/>
            <p:cNvSpPr txBox="1">
              <a:spLocks noChangeArrowheads="1"/>
            </p:cNvSpPr>
            <p:nvPr/>
          </p:nvSpPr>
          <p:spPr bwMode="auto">
            <a:xfrm>
              <a:off x="740780" y="752354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6" name="Textruta 2"/>
            <p:cNvSpPr txBox="1">
              <a:spLocks noChangeArrowheads="1"/>
            </p:cNvSpPr>
            <p:nvPr/>
          </p:nvSpPr>
          <p:spPr bwMode="auto">
            <a:xfrm>
              <a:off x="555585" y="914400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7" name="Textruta 2"/>
            <p:cNvSpPr txBox="1">
              <a:spLocks noChangeArrowheads="1"/>
            </p:cNvSpPr>
            <p:nvPr/>
          </p:nvSpPr>
          <p:spPr bwMode="auto">
            <a:xfrm>
              <a:off x="370390" y="1064871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8" name="Textruta 2"/>
            <p:cNvSpPr txBox="1">
              <a:spLocks noChangeArrowheads="1"/>
            </p:cNvSpPr>
            <p:nvPr/>
          </p:nvSpPr>
          <p:spPr bwMode="auto">
            <a:xfrm>
              <a:off x="196770" y="1215342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99" name="Textruta 2"/>
            <p:cNvSpPr txBox="1">
              <a:spLocks noChangeArrowheads="1"/>
            </p:cNvSpPr>
            <p:nvPr/>
          </p:nvSpPr>
          <p:spPr bwMode="auto">
            <a:xfrm>
              <a:off x="0" y="1365813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</p:grpSp>
      <p:grpSp>
        <p:nvGrpSpPr>
          <p:cNvPr id="100" name="Grupp 99"/>
          <p:cNvGrpSpPr/>
          <p:nvPr/>
        </p:nvGrpSpPr>
        <p:grpSpPr>
          <a:xfrm>
            <a:off x="2013015" y="4326650"/>
            <a:ext cx="3469640" cy="1650365"/>
            <a:chOff x="0" y="0"/>
            <a:chExt cx="3469818" cy="1650928"/>
          </a:xfrm>
        </p:grpSpPr>
        <p:sp>
          <p:nvSpPr>
            <p:cNvPr id="101" name="Textruta 2"/>
            <p:cNvSpPr txBox="1">
              <a:spLocks noChangeArrowheads="1"/>
            </p:cNvSpPr>
            <p:nvPr/>
          </p:nvSpPr>
          <p:spPr bwMode="auto">
            <a:xfrm>
              <a:off x="1713053" y="0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2" name="Textruta 2"/>
            <p:cNvSpPr txBox="1">
              <a:spLocks noChangeArrowheads="1"/>
            </p:cNvSpPr>
            <p:nvPr/>
          </p:nvSpPr>
          <p:spPr bwMode="auto">
            <a:xfrm>
              <a:off x="1527858" y="150471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3" name="Textruta 2"/>
            <p:cNvSpPr txBox="1">
              <a:spLocks noChangeArrowheads="1"/>
            </p:cNvSpPr>
            <p:nvPr/>
          </p:nvSpPr>
          <p:spPr bwMode="auto">
            <a:xfrm>
              <a:off x="1307939" y="300942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4" name="Textruta 2"/>
            <p:cNvSpPr txBox="1">
              <a:spLocks noChangeArrowheads="1"/>
            </p:cNvSpPr>
            <p:nvPr/>
          </p:nvSpPr>
          <p:spPr bwMode="auto">
            <a:xfrm>
              <a:off x="1134319" y="451413"/>
              <a:ext cx="1756765" cy="2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5" name="Textruta 2"/>
            <p:cNvSpPr txBox="1">
              <a:spLocks noChangeArrowheads="1"/>
            </p:cNvSpPr>
            <p:nvPr/>
          </p:nvSpPr>
          <p:spPr bwMode="auto">
            <a:xfrm>
              <a:off x="960699" y="601884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6" name="Textruta 2"/>
            <p:cNvSpPr txBox="1">
              <a:spLocks noChangeArrowheads="1"/>
            </p:cNvSpPr>
            <p:nvPr/>
          </p:nvSpPr>
          <p:spPr bwMode="auto">
            <a:xfrm>
              <a:off x="740780" y="752354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7" name="Textruta 2"/>
            <p:cNvSpPr txBox="1">
              <a:spLocks noChangeArrowheads="1"/>
            </p:cNvSpPr>
            <p:nvPr/>
          </p:nvSpPr>
          <p:spPr bwMode="auto">
            <a:xfrm>
              <a:off x="555585" y="914400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8" name="Textruta 2"/>
            <p:cNvSpPr txBox="1">
              <a:spLocks noChangeArrowheads="1"/>
            </p:cNvSpPr>
            <p:nvPr/>
          </p:nvSpPr>
          <p:spPr bwMode="auto">
            <a:xfrm>
              <a:off x="370390" y="1064871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09" name="Textruta 2"/>
            <p:cNvSpPr txBox="1">
              <a:spLocks noChangeArrowheads="1"/>
            </p:cNvSpPr>
            <p:nvPr/>
          </p:nvSpPr>
          <p:spPr bwMode="auto">
            <a:xfrm>
              <a:off x="196770" y="1215342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  <p:sp>
          <p:nvSpPr>
            <p:cNvPr id="110" name="Textruta 2"/>
            <p:cNvSpPr txBox="1">
              <a:spLocks noChangeArrowheads="1"/>
            </p:cNvSpPr>
            <p:nvPr/>
          </p:nvSpPr>
          <p:spPr bwMode="auto">
            <a:xfrm>
              <a:off x="0" y="1365813"/>
              <a:ext cx="1756410" cy="285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sv-SE" sz="1100">
                  <a:effectLst/>
                  <a:ea typeface="Calibri"/>
                  <a:cs typeface="Times New Roman"/>
                </a:rPr>
                <a:t>Skriv här</a:t>
              </a:r>
            </a:p>
          </p:txBody>
        </p:sp>
      </p:grpSp>
      <p:cxnSp>
        <p:nvCxnSpPr>
          <p:cNvPr id="111" name="Line 7"/>
          <p:cNvCxnSpPr/>
          <p:nvPr/>
        </p:nvCxnSpPr>
        <p:spPr bwMode="auto">
          <a:xfrm>
            <a:off x="5022430" y="1585913"/>
            <a:ext cx="2129885" cy="21247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" name="Text Box 4"/>
          <p:cNvSpPr txBox="1">
            <a:spLocks noChangeArrowheads="1"/>
          </p:cNvSpPr>
          <p:nvPr/>
        </p:nvSpPr>
        <p:spPr bwMode="auto">
          <a:xfrm>
            <a:off x="312258" y="5933299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Skriv här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6" name="Text Box 3"/>
          <p:cNvSpPr txBox="1">
            <a:spLocks noChangeArrowheads="1"/>
          </p:cNvSpPr>
          <p:nvPr/>
        </p:nvSpPr>
        <p:spPr bwMode="auto">
          <a:xfrm>
            <a:off x="3695816" y="5959396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Övrigt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074" name="Bildobjekt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0030" y="609600"/>
            <a:ext cx="612775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Rectangle 104"/>
          <p:cNvSpPr>
            <a:spLocks noChangeArrowheads="1"/>
          </p:cNvSpPr>
          <p:nvPr/>
        </p:nvSpPr>
        <p:spPr bwMode="auto">
          <a:xfrm>
            <a:off x="-313233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cxnSp>
        <p:nvCxnSpPr>
          <p:cNvPr id="1031" name="Rak 1030"/>
          <p:cNvCxnSpPr/>
          <p:nvPr/>
        </p:nvCxnSpPr>
        <p:spPr>
          <a:xfrm>
            <a:off x="9540552" y="421449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Rak 1032"/>
          <p:cNvCxnSpPr/>
          <p:nvPr/>
        </p:nvCxnSpPr>
        <p:spPr>
          <a:xfrm>
            <a:off x="346706" y="3710618"/>
            <a:ext cx="71243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308102" y="260648"/>
            <a:ext cx="8296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              </a:t>
            </a:r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Analys av nuläge -  (Fiskben /Ishikawadiagram)</a:t>
            </a:r>
          </a:p>
        </p:txBody>
      </p:sp>
      <p:pic>
        <p:nvPicPr>
          <p:cNvPr id="112" name="Bildobjekt 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  <p:sp>
        <p:nvSpPr>
          <p:cNvPr id="113" name="Text Box 4">
            <a:extLst>
              <a:ext uri="{FF2B5EF4-FFF2-40B4-BE49-F238E27FC236}">
                <a16:creationId xmlns:a16="http://schemas.microsoft.com/office/drawing/2014/main" id="{7AE70FE0-D60B-4B2A-B22B-B2953B2E0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58" y="5930934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Skriv här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4" name="Text Box 3">
            <a:extLst>
              <a:ext uri="{FF2B5EF4-FFF2-40B4-BE49-F238E27FC236}">
                <a16:creationId xmlns:a16="http://schemas.microsoft.com/office/drawing/2014/main" id="{23B75E98-CCFF-4DB3-836F-7952603FF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816" y="5957031"/>
            <a:ext cx="1800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itchFamily="18" charset="0"/>
                <a:cs typeface="Calibri Light" panose="020F0302020204030204" pitchFamily="34" charset="0"/>
              </a:rPr>
              <a:t>Övrigt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36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388966" y="404664"/>
            <a:ext cx="7927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Analys av nuläge:</a:t>
            </a:r>
          </a:p>
          <a:p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069CA17F-FCC9-40C5-9292-341925D87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55390AD-CC7B-48B7-84DA-C928DA6F9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620" y="160677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Se på bilderna ”Fiskbensdiagram/</a:t>
            </a:r>
            <a:r>
              <a:rPr lang="sv-SE"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Ischikawadiagram</a:t>
            </a:r>
            <a:r>
              <a:rPr lang="sv-SE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”  </a:t>
            </a:r>
          </a:p>
          <a:p>
            <a:pPr marL="0" indent="0">
              <a:buNone/>
            </a:pPr>
            <a:r>
              <a:rPr lang="sv-SE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Vilka olika förändringar tror vi kan förbättra nuläget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329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388965" y="375828"/>
            <a:ext cx="8431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Tx/>
              <a:buAutoNum type="arabicPeriod"/>
            </a:pPr>
            <a:endParaRPr lang="sv-SE" dirty="0">
              <a:solidFill>
                <a:prstClr val="black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1DF09E0E-FEB6-4E48-AB92-22226D0DF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332" y="232301"/>
            <a:ext cx="8229600" cy="1143000"/>
          </a:xfrm>
        </p:spPr>
        <p:txBody>
          <a:bodyPr/>
          <a:lstStyle/>
          <a:p>
            <a:pPr algn="l"/>
            <a:br>
              <a:rPr kumimoji="0" lang="sv-SE" sz="4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Handlingsplan - sammanställning</a:t>
            </a:r>
            <a:br>
              <a:rPr kumimoji="0" lang="sv-SE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F75968F-838A-472B-8008-8C87BE18E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55" y="1844824"/>
            <a:ext cx="8229600" cy="298519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sv-S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 Light" panose="020B0303020204020204" pitchFamily="34" charset="0"/>
                <a:ea typeface="+mn-ea"/>
                <a:cs typeface="+mn-cs"/>
              </a:rPr>
              <a:t>Lista prioriterade förändringar som ska testas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Förändring att testa – Mål – Att göra -</a:t>
            </a:r>
            <a:r>
              <a:rPr kumimoji="0" lang="sv-SE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 Ansvar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- Tidsplan – Mätning – Resultat</a:t>
            </a:r>
          </a:p>
          <a:p>
            <a:pPr marL="342900" indent="-342900">
              <a:buFontTx/>
              <a:buAutoNum type="arabicPeriod"/>
            </a:pPr>
            <a:r>
              <a:rPr lang="sv-SE" sz="1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Förändring att testa – Mål – Att göra - Ansvar- Tidsplan – Mätning – Resultat</a:t>
            </a:r>
          </a:p>
          <a:p>
            <a:pPr marL="342900" indent="-342900">
              <a:buFontTx/>
              <a:buAutoNum type="arabicPeriod"/>
            </a:pPr>
            <a:r>
              <a:rPr lang="sv-SE" sz="1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Förändring att testa – Mål – Att göra - Ansvar- Tidsplan – Mätning – Resultat</a:t>
            </a:r>
          </a:p>
          <a:p>
            <a:pPr marL="342900" indent="-342900">
              <a:buFontTx/>
              <a:buAutoNum type="arabicPeriod"/>
            </a:pPr>
            <a:r>
              <a:rPr lang="sv-SE" sz="1800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Förändring att testa – Mål – Att göra - Ansvar- Tidsplan – Mätning – Resultat</a:t>
            </a:r>
          </a:p>
          <a:p>
            <a:pPr marL="0" indent="0">
              <a:buNone/>
            </a:pPr>
            <a:endParaRPr lang="sv-SE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46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7503" y="44629"/>
          <a:ext cx="9001001" cy="989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Förändring att testa: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</a:rPr>
                        <a:t>Startdatum: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79512" y="836713"/>
          <a:ext cx="8928992" cy="5832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3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Agera</a:t>
                      </a: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Planera</a:t>
                      </a: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Studera</a:t>
                      </a:r>
                      <a:r>
                        <a:rPr lang="sv-SE" sz="9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900" b="1" dirty="0">
                          <a:solidFill>
                            <a:srgbClr val="C00000"/>
                          </a:solidFill>
                          <a:effectLst/>
                        </a:rPr>
                        <a:t>Gör</a:t>
                      </a:r>
                      <a:r>
                        <a:rPr lang="sv-SE" sz="9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sv-SE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60" marR="5696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Bildobjekt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44624"/>
            <a:ext cx="432048" cy="36004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862" y="3501008"/>
            <a:ext cx="648071" cy="59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Rak 8"/>
          <p:cNvCxnSpPr/>
          <p:nvPr/>
        </p:nvCxnSpPr>
        <p:spPr>
          <a:xfrm>
            <a:off x="4572000" y="1196752"/>
            <a:ext cx="0" cy="5400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79512" y="3774744"/>
            <a:ext cx="892899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5" y="145402"/>
            <a:ext cx="576063" cy="42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12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388966" y="404664"/>
            <a:ext cx="63432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Analys och resultat av de testade förändringarna kopplat till det övergripande målet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Diagram: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5401"/>
            <a:ext cx="703085" cy="51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74166"/>
      </p:ext>
    </p:extLst>
  </p:cSld>
  <p:clrMapOvr>
    <a:masterClrMapping/>
  </p:clrMapOvr>
</p:sld>
</file>

<file path=ppt/theme/theme1.xml><?xml version="1.0" encoding="utf-8"?>
<a:theme xmlns:a="http://schemas.openxmlformats.org/drawingml/2006/main" name="mall_projekt_förbättringsarbete SKa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all_projekt_förbättringsarbete SKa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mall_projekt_förbättringsarbete SKa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3_mall_projekt_förbättringsarbete SKa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1253</Words>
  <Application>Microsoft Office PowerPoint</Application>
  <PresentationFormat>Bildspel på skärmen (4:3)</PresentationFormat>
  <Paragraphs>371</Paragraphs>
  <Slides>28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Corbel Light</vt:lpstr>
      <vt:lpstr>mall_projekt_förbättringsarbete SKaPa</vt:lpstr>
      <vt:lpstr>1_mall_projekt_förbättringsarbete SKaPa</vt:lpstr>
      <vt:lpstr>7_mall_projekt_förbättringsarbete SKaPa</vt:lpstr>
      <vt:lpstr>13_mall_projekt_förbättringsarbete SKaPa</vt:lpstr>
      <vt:lpstr>1_Office-tema</vt:lpstr>
      <vt:lpstr>Projektrubrik</vt:lpstr>
      <vt:lpstr>Bakgrund</vt:lpstr>
      <vt:lpstr>PowerPoint-presentation</vt:lpstr>
      <vt:lpstr>PowerPoint-presentation</vt:lpstr>
      <vt:lpstr>PowerPoint-presentation</vt:lpstr>
      <vt:lpstr>PowerPoint-presentation</vt:lpstr>
      <vt:lpstr> Handlingsplan - sammanställning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Loggbok</vt:lpstr>
      <vt:lpstr>Loggbok</vt:lpstr>
      <vt:lpstr>Loggbok</vt:lpstr>
      <vt:lpstr>Loggbok</vt:lpstr>
      <vt:lpstr>Loggbok</vt:lpstr>
      <vt:lpstr>Utvärdering av arbetsformen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Landstinget i Värmland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 kariesprofylax för vuxna (60+)</dc:title>
  <dc:creator>Hjalmarsson Per</dc:creator>
  <cp:lastModifiedBy>Per Hjalmarsson</cp:lastModifiedBy>
  <cp:revision>91</cp:revision>
  <cp:lastPrinted>2013-10-30T15:38:17Z</cp:lastPrinted>
  <dcterms:created xsi:type="dcterms:W3CDTF">2013-09-09T19:44:01Z</dcterms:created>
  <dcterms:modified xsi:type="dcterms:W3CDTF">2021-09-10T07:57:21Z</dcterms:modified>
</cp:coreProperties>
</file>